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98" r:id="rId5"/>
    <p:sldId id="274" r:id="rId6"/>
    <p:sldId id="260" r:id="rId7"/>
    <p:sldId id="268" r:id="rId8"/>
    <p:sldId id="269" r:id="rId9"/>
    <p:sldId id="271" r:id="rId10"/>
    <p:sldId id="272" r:id="rId11"/>
    <p:sldId id="273" r:id="rId12"/>
    <p:sldId id="262" r:id="rId13"/>
    <p:sldId id="299" r:id="rId14"/>
    <p:sldId id="276" r:id="rId15"/>
    <p:sldId id="288" r:id="rId16"/>
    <p:sldId id="277" r:id="rId17"/>
    <p:sldId id="278" r:id="rId18"/>
    <p:sldId id="279" r:id="rId19"/>
    <p:sldId id="280" r:id="rId20"/>
    <p:sldId id="281" r:id="rId21"/>
    <p:sldId id="284" r:id="rId22"/>
    <p:sldId id="285" r:id="rId23"/>
    <p:sldId id="287" r:id="rId24"/>
    <p:sldId id="289" r:id="rId25"/>
    <p:sldId id="264" r:id="rId26"/>
    <p:sldId id="300" r:id="rId27"/>
    <p:sldId id="301" r:id="rId28"/>
    <p:sldId id="294" r:id="rId29"/>
    <p:sldId id="291" r:id="rId30"/>
    <p:sldId id="292" r:id="rId31"/>
    <p:sldId id="304" r:id="rId32"/>
    <p:sldId id="295" r:id="rId33"/>
    <p:sldId id="303" r:id="rId34"/>
    <p:sldId id="296" r:id="rId35"/>
    <p:sldId id="302" r:id="rId36"/>
    <p:sldId id="297" r:id="rId37"/>
    <p:sldId id="265" r:id="rId3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F"/>
    <a:srgbClr val="185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622" autoAdjust="0"/>
  </p:normalViewPr>
  <p:slideViewPr>
    <p:cSldViewPr>
      <p:cViewPr varScale="1">
        <p:scale>
          <a:sx n="55" d="100"/>
          <a:sy n="55" d="100"/>
        </p:scale>
        <p:origin x="547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6AAB75-5C7C-4931-AA4B-EE3A917943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1E34567-C9C0-4D6E-AD68-96033B8A70D3}">
      <dgm:prSet phldrT="[Texto]"/>
      <dgm:spPr>
        <a:solidFill>
          <a:srgbClr val="185B74"/>
        </a:solidFill>
      </dgm:spPr>
      <dgm:t>
        <a:bodyPr/>
        <a:lstStyle/>
        <a:p>
          <a:r>
            <a:rPr lang="pt-BR" dirty="0"/>
            <a:t>H.E.</a:t>
          </a:r>
        </a:p>
      </dgm:t>
    </dgm:pt>
    <dgm:pt modelId="{FC1977D7-1DF0-4047-97E2-CF02350CF6F9}" type="parTrans" cxnId="{0B860C1F-1562-4EDA-B943-F4FDBE513A80}">
      <dgm:prSet/>
      <dgm:spPr/>
      <dgm:t>
        <a:bodyPr/>
        <a:lstStyle/>
        <a:p>
          <a:endParaRPr lang="pt-BR"/>
        </a:p>
      </dgm:t>
    </dgm:pt>
    <dgm:pt modelId="{82B99E97-F4E8-484F-87F9-D7B516F38E4E}" type="sibTrans" cxnId="{0B860C1F-1562-4EDA-B943-F4FDBE513A80}">
      <dgm:prSet/>
      <dgm:spPr/>
      <dgm:t>
        <a:bodyPr/>
        <a:lstStyle/>
        <a:p>
          <a:endParaRPr lang="pt-BR"/>
        </a:p>
      </dgm:t>
    </dgm:pt>
    <dgm:pt modelId="{520BF53B-B995-4ED1-AE9B-F10814CC6846}">
      <dgm:prSet phldrT="[Texto]"/>
      <dgm:spPr>
        <a:solidFill>
          <a:srgbClr val="185B74"/>
        </a:solidFill>
      </dgm:spPr>
      <dgm:t>
        <a:bodyPr/>
        <a:lstStyle/>
        <a:p>
          <a:r>
            <a:rPr lang="pt-BR" dirty="0"/>
            <a:t>Colorações Especiais</a:t>
          </a:r>
        </a:p>
      </dgm:t>
    </dgm:pt>
    <dgm:pt modelId="{FABE3FE1-20FB-4389-ADBC-B9B0F4897238}" type="parTrans" cxnId="{4CAE949B-03FB-4602-B66E-647E0A234030}">
      <dgm:prSet/>
      <dgm:spPr/>
      <dgm:t>
        <a:bodyPr/>
        <a:lstStyle/>
        <a:p>
          <a:endParaRPr lang="pt-BR"/>
        </a:p>
      </dgm:t>
    </dgm:pt>
    <dgm:pt modelId="{2949767B-B1E2-406E-AF86-A28C805249DB}" type="sibTrans" cxnId="{4CAE949B-03FB-4602-B66E-647E0A234030}">
      <dgm:prSet/>
      <dgm:spPr/>
      <dgm:t>
        <a:bodyPr/>
        <a:lstStyle/>
        <a:p>
          <a:endParaRPr lang="pt-BR"/>
        </a:p>
      </dgm:t>
    </dgm:pt>
    <dgm:pt modelId="{60636C2C-FF7E-4318-9126-33EC19D9B7C5}">
      <dgm:prSet phldrT="[Texto]"/>
      <dgm:spPr>
        <a:solidFill>
          <a:srgbClr val="185B74"/>
        </a:solidFill>
      </dgm:spPr>
      <dgm:t>
        <a:bodyPr/>
        <a:lstStyle/>
        <a:p>
          <a:r>
            <a:rPr lang="pt-BR" dirty="0"/>
            <a:t>Imuno-histoquímica</a:t>
          </a:r>
        </a:p>
      </dgm:t>
    </dgm:pt>
    <dgm:pt modelId="{6ED6ACE9-27E0-4431-93EE-379426A6051D}" type="parTrans" cxnId="{6C8E8DDA-4C15-4746-95BD-300BDBBE9322}">
      <dgm:prSet/>
      <dgm:spPr/>
      <dgm:t>
        <a:bodyPr/>
        <a:lstStyle/>
        <a:p>
          <a:endParaRPr lang="pt-BR"/>
        </a:p>
      </dgm:t>
    </dgm:pt>
    <dgm:pt modelId="{EAFFC8C8-8555-4D0E-BF84-14D4F318B248}" type="sibTrans" cxnId="{6C8E8DDA-4C15-4746-95BD-300BDBBE9322}">
      <dgm:prSet/>
      <dgm:spPr/>
      <dgm:t>
        <a:bodyPr/>
        <a:lstStyle/>
        <a:p>
          <a:endParaRPr lang="pt-BR"/>
        </a:p>
      </dgm:t>
    </dgm:pt>
    <dgm:pt modelId="{400ADEEF-CBEE-44FF-B60B-AD6DBBC7E5B7}">
      <dgm:prSet phldrT="[Texto]"/>
      <dgm:spPr>
        <a:solidFill>
          <a:srgbClr val="185B74"/>
        </a:solidFill>
      </dgm:spPr>
      <dgm:t>
        <a:bodyPr/>
        <a:lstStyle/>
        <a:p>
          <a:r>
            <a:rPr lang="pt-BR" dirty="0"/>
            <a:t>Consultoria</a:t>
          </a:r>
        </a:p>
      </dgm:t>
    </dgm:pt>
    <dgm:pt modelId="{99A8AFF2-6854-4842-9A84-5AE2B7FC62D1}" type="parTrans" cxnId="{952B39D9-B244-479A-A1A3-BA3A3EC10F10}">
      <dgm:prSet/>
      <dgm:spPr/>
      <dgm:t>
        <a:bodyPr/>
        <a:lstStyle/>
        <a:p>
          <a:endParaRPr lang="pt-BR"/>
        </a:p>
      </dgm:t>
    </dgm:pt>
    <dgm:pt modelId="{6025445C-3F0E-44E4-A11E-856089C7CCCC}" type="sibTrans" cxnId="{952B39D9-B244-479A-A1A3-BA3A3EC10F10}">
      <dgm:prSet/>
      <dgm:spPr/>
      <dgm:t>
        <a:bodyPr/>
        <a:lstStyle/>
        <a:p>
          <a:endParaRPr lang="pt-BR"/>
        </a:p>
      </dgm:t>
    </dgm:pt>
    <dgm:pt modelId="{24E497B7-A144-4F23-9DD7-3A6ED13850B1}" type="pres">
      <dgm:prSet presAssocID="{C96AAB75-5C7C-4931-AA4B-EE3A91794327}" presName="linear" presStyleCnt="0">
        <dgm:presLayoutVars>
          <dgm:animLvl val="lvl"/>
          <dgm:resizeHandles val="exact"/>
        </dgm:presLayoutVars>
      </dgm:prSet>
      <dgm:spPr/>
    </dgm:pt>
    <dgm:pt modelId="{D215CA2F-C813-450C-B7BC-79025594CE5B}" type="pres">
      <dgm:prSet presAssocID="{31E34567-C9C0-4D6E-AD68-96033B8A70D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47E60C7-3530-43FD-94F8-0DF3AF1B6338}" type="pres">
      <dgm:prSet presAssocID="{82B99E97-F4E8-484F-87F9-D7B516F38E4E}" presName="spacer" presStyleCnt="0"/>
      <dgm:spPr/>
    </dgm:pt>
    <dgm:pt modelId="{E20F7259-2E9A-4060-9B8B-56B1734B3987}" type="pres">
      <dgm:prSet presAssocID="{520BF53B-B995-4ED1-AE9B-F10814CC684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10DB734-70C2-49D7-9BC4-5F64D3C374DC}" type="pres">
      <dgm:prSet presAssocID="{2949767B-B1E2-406E-AF86-A28C805249DB}" presName="spacer" presStyleCnt="0"/>
      <dgm:spPr/>
    </dgm:pt>
    <dgm:pt modelId="{FB3BBF53-9E25-4C4F-90DC-64C761D7F7C6}" type="pres">
      <dgm:prSet presAssocID="{60636C2C-FF7E-4318-9126-33EC19D9B7C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C73EE18-0DE3-4825-A34B-B41BE92D8BD5}" type="pres">
      <dgm:prSet presAssocID="{EAFFC8C8-8555-4D0E-BF84-14D4F318B248}" presName="spacer" presStyleCnt="0"/>
      <dgm:spPr/>
    </dgm:pt>
    <dgm:pt modelId="{DA94513F-44E7-4DE0-955A-4D8E85321CB7}" type="pres">
      <dgm:prSet presAssocID="{400ADEEF-CBEE-44FF-B60B-AD6DBBC7E5B7}" presName="parentText" presStyleLbl="node1" presStyleIdx="3" presStyleCnt="4" custLinFactY="321349" custLinFactNeighborX="42937" custLinFactNeighborY="400000">
        <dgm:presLayoutVars>
          <dgm:chMax val="0"/>
          <dgm:bulletEnabled val="1"/>
        </dgm:presLayoutVars>
      </dgm:prSet>
      <dgm:spPr/>
    </dgm:pt>
  </dgm:ptLst>
  <dgm:cxnLst>
    <dgm:cxn modelId="{8049D216-3898-4BEA-A2C5-7DC16AC5FC23}" type="presOf" srcId="{31E34567-C9C0-4D6E-AD68-96033B8A70D3}" destId="{D215CA2F-C813-450C-B7BC-79025594CE5B}" srcOrd="0" destOrd="0" presId="urn:microsoft.com/office/officeart/2005/8/layout/vList2"/>
    <dgm:cxn modelId="{0B860C1F-1562-4EDA-B943-F4FDBE513A80}" srcId="{C96AAB75-5C7C-4931-AA4B-EE3A91794327}" destId="{31E34567-C9C0-4D6E-AD68-96033B8A70D3}" srcOrd="0" destOrd="0" parTransId="{FC1977D7-1DF0-4047-97E2-CF02350CF6F9}" sibTransId="{82B99E97-F4E8-484F-87F9-D7B516F38E4E}"/>
    <dgm:cxn modelId="{AE76AF21-B3E7-43FE-9723-538D76807A91}" type="presOf" srcId="{C96AAB75-5C7C-4931-AA4B-EE3A91794327}" destId="{24E497B7-A144-4F23-9DD7-3A6ED13850B1}" srcOrd="0" destOrd="0" presId="urn:microsoft.com/office/officeart/2005/8/layout/vList2"/>
    <dgm:cxn modelId="{D327A83D-C661-45BE-94FC-8C0AC1F2B929}" type="presOf" srcId="{520BF53B-B995-4ED1-AE9B-F10814CC6846}" destId="{E20F7259-2E9A-4060-9B8B-56B1734B3987}" srcOrd="0" destOrd="0" presId="urn:microsoft.com/office/officeart/2005/8/layout/vList2"/>
    <dgm:cxn modelId="{4206ED5C-3648-4697-B699-90F81F2DC12B}" type="presOf" srcId="{60636C2C-FF7E-4318-9126-33EC19D9B7C5}" destId="{FB3BBF53-9E25-4C4F-90DC-64C761D7F7C6}" srcOrd="0" destOrd="0" presId="urn:microsoft.com/office/officeart/2005/8/layout/vList2"/>
    <dgm:cxn modelId="{4CAE949B-03FB-4602-B66E-647E0A234030}" srcId="{C96AAB75-5C7C-4931-AA4B-EE3A91794327}" destId="{520BF53B-B995-4ED1-AE9B-F10814CC6846}" srcOrd="1" destOrd="0" parTransId="{FABE3FE1-20FB-4389-ADBC-B9B0F4897238}" sibTransId="{2949767B-B1E2-406E-AF86-A28C805249DB}"/>
    <dgm:cxn modelId="{952B39D9-B244-479A-A1A3-BA3A3EC10F10}" srcId="{C96AAB75-5C7C-4931-AA4B-EE3A91794327}" destId="{400ADEEF-CBEE-44FF-B60B-AD6DBBC7E5B7}" srcOrd="3" destOrd="0" parTransId="{99A8AFF2-6854-4842-9A84-5AE2B7FC62D1}" sibTransId="{6025445C-3F0E-44E4-A11E-856089C7CCCC}"/>
    <dgm:cxn modelId="{6C8E8DDA-4C15-4746-95BD-300BDBBE9322}" srcId="{C96AAB75-5C7C-4931-AA4B-EE3A91794327}" destId="{60636C2C-FF7E-4318-9126-33EC19D9B7C5}" srcOrd="2" destOrd="0" parTransId="{6ED6ACE9-27E0-4431-93EE-379426A6051D}" sibTransId="{EAFFC8C8-8555-4D0E-BF84-14D4F318B248}"/>
    <dgm:cxn modelId="{95BA4FF8-5D04-4C95-B5AA-0D779EA851B8}" type="presOf" srcId="{400ADEEF-CBEE-44FF-B60B-AD6DBBC7E5B7}" destId="{DA94513F-44E7-4DE0-955A-4D8E85321CB7}" srcOrd="0" destOrd="0" presId="urn:microsoft.com/office/officeart/2005/8/layout/vList2"/>
    <dgm:cxn modelId="{8A17E7CD-BA3F-43DF-AD67-8C53585E1473}" type="presParOf" srcId="{24E497B7-A144-4F23-9DD7-3A6ED13850B1}" destId="{D215CA2F-C813-450C-B7BC-79025594CE5B}" srcOrd="0" destOrd="0" presId="urn:microsoft.com/office/officeart/2005/8/layout/vList2"/>
    <dgm:cxn modelId="{275E8657-6BEE-4006-BA9F-9B9B8F300B29}" type="presParOf" srcId="{24E497B7-A144-4F23-9DD7-3A6ED13850B1}" destId="{747E60C7-3530-43FD-94F8-0DF3AF1B6338}" srcOrd="1" destOrd="0" presId="urn:microsoft.com/office/officeart/2005/8/layout/vList2"/>
    <dgm:cxn modelId="{B48C7D44-36FE-488F-908B-77096F5F3D23}" type="presParOf" srcId="{24E497B7-A144-4F23-9DD7-3A6ED13850B1}" destId="{E20F7259-2E9A-4060-9B8B-56B1734B3987}" srcOrd="2" destOrd="0" presId="urn:microsoft.com/office/officeart/2005/8/layout/vList2"/>
    <dgm:cxn modelId="{209BB803-C050-476F-9677-4F1FCA99901A}" type="presParOf" srcId="{24E497B7-A144-4F23-9DD7-3A6ED13850B1}" destId="{D10DB734-70C2-49D7-9BC4-5F64D3C374DC}" srcOrd="3" destOrd="0" presId="urn:microsoft.com/office/officeart/2005/8/layout/vList2"/>
    <dgm:cxn modelId="{497B2971-E28A-4E45-A0E8-B329BCF699BB}" type="presParOf" srcId="{24E497B7-A144-4F23-9DD7-3A6ED13850B1}" destId="{FB3BBF53-9E25-4C4F-90DC-64C761D7F7C6}" srcOrd="4" destOrd="0" presId="urn:microsoft.com/office/officeart/2005/8/layout/vList2"/>
    <dgm:cxn modelId="{5D935913-B59F-4DE0-BCF7-D4E88575383D}" type="presParOf" srcId="{24E497B7-A144-4F23-9DD7-3A6ED13850B1}" destId="{FC73EE18-0DE3-4825-A34B-B41BE92D8BD5}" srcOrd="5" destOrd="0" presId="urn:microsoft.com/office/officeart/2005/8/layout/vList2"/>
    <dgm:cxn modelId="{AC4EDC6E-7D74-44B7-B29B-45D5EEA67416}" type="presParOf" srcId="{24E497B7-A144-4F23-9DD7-3A6ED13850B1}" destId="{DA94513F-44E7-4DE0-955A-4D8E85321CB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5CA2F-C813-450C-B7BC-79025594CE5B}">
      <dsp:nvSpPr>
        <dsp:cNvPr id="0" name=""/>
        <dsp:cNvSpPr/>
      </dsp:nvSpPr>
      <dsp:spPr>
        <a:xfrm>
          <a:off x="0" y="13467"/>
          <a:ext cx="6337299" cy="839474"/>
        </a:xfrm>
        <a:prstGeom prst="roundRect">
          <a:avLst/>
        </a:prstGeom>
        <a:solidFill>
          <a:srgbClr val="185B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H.E.</a:t>
          </a:r>
        </a:p>
      </dsp:txBody>
      <dsp:txXfrm>
        <a:off x="40980" y="54447"/>
        <a:ext cx="6255339" cy="757514"/>
      </dsp:txXfrm>
    </dsp:sp>
    <dsp:sp modelId="{E20F7259-2E9A-4060-9B8B-56B1734B3987}">
      <dsp:nvSpPr>
        <dsp:cNvPr id="0" name=""/>
        <dsp:cNvSpPr/>
      </dsp:nvSpPr>
      <dsp:spPr>
        <a:xfrm>
          <a:off x="0" y="953742"/>
          <a:ext cx="6337299" cy="839474"/>
        </a:xfrm>
        <a:prstGeom prst="roundRect">
          <a:avLst/>
        </a:prstGeom>
        <a:solidFill>
          <a:srgbClr val="185B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Colorações Especiais</a:t>
          </a:r>
        </a:p>
      </dsp:txBody>
      <dsp:txXfrm>
        <a:off x="40980" y="994722"/>
        <a:ext cx="6255339" cy="757514"/>
      </dsp:txXfrm>
    </dsp:sp>
    <dsp:sp modelId="{FB3BBF53-9E25-4C4F-90DC-64C761D7F7C6}">
      <dsp:nvSpPr>
        <dsp:cNvPr id="0" name=""/>
        <dsp:cNvSpPr/>
      </dsp:nvSpPr>
      <dsp:spPr>
        <a:xfrm>
          <a:off x="0" y="1894017"/>
          <a:ext cx="6337299" cy="839474"/>
        </a:xfrm>
        <a:prstGeom prst="roundRect">
          <a:avLst/>
        </a:prstGeom>
        <a:solidFill>
          <a:srgbClr val="185B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Imuno-histoquímica</a:t>
          </a:r>
        </a:p>
      </dsp:txBody>
      <dsp:txXfrm>
        <a:off x="40980" y="1934997"/>
        <a:ext cx="6255339" cy="757514"/>
      </dsp:txXfrm>
    </dsp:sp>
    <dsp:sp modelId="{DA94513F-44E7-4DE0-955A-4D8E85321CB7}">
      <dsp:nvSpPr>
        <dsp:cNvPr id="0" name=""/>
        <dsp:cNvSpPr/>
      </dsp:nvSpPr>
      <dsp:spPr>
        <a:xfrm>
          <a:off x="0" y="2847759"/>
          <a:ext cx="6337299" cy="839474"/>
        </a:xfrm>
        <a:prstGeom prst="roundRect">
          <a:avLst/>
        </a:prstGeom>
        <a:solidFill>
          <a:srgbClr val="185B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Consultoria</a:t>
          </a:r>
        </a:p>
      </dsp:txBody>
      <dsp:txXfrm>
        <a:off x="40980" y="2888739"/>
        <a:ext cx="6255339" cy="757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D3FA-17DA-4832-A8F3-9A5C17071380}" type="datetimeFigureOut">
              <a:rPr lang="pt-BR" smtClean="0"/>
              <a:t>31/05/2024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EB02E-E53E-4019-9F76-FA93BF3F23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6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B02E-E53E-4019-9F76-FA93BF3F239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60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B02E-E53E-4019-9F76-FA93BF3F239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89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B02E-E53E-4019-9F76-FA93BF3F239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6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B02E-E53E-4019-9F76-FA93BF3F239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178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B02E-E53E-4019-9F76-FA93BF3F239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780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B02E-E53E-4019-9F76-FA93BF3F239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7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B02E-E53E-4019-9F76-FA93BF3F2396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98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B02E-E53E-4019-9F76-FA93BF3F2396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98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35000" y="0"/>
            <a:ext cx="4953000" cy="10287000"/>
            <a:chOff x="0" y="0"/>
            <a:chExt cx="103840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8406" cy="2709333"/>
            </a:xfrm>
            <a:custGeom>
              <a:avLst/>
              <a:gdLst/>
              <a:ahLst/>
              <a:cxnLst/>
              <a:rect l="l" t="t" r="r" b="b"/>
              <a:pathLst>
                <a:path w="1038406" h="2709333">
                  <a:moveTo>
                    <a:pt x="0" y="0"/>
                  </a:moveTo>
                  <a:lnTo>
                    <a:pt x="1038406" y="0"/>
                  </a:lnTo>
                  <a:lnTo>
                    <a:pt x="103840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3840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04565" y="3308452"/>
            <a:ext cx="13059035" cy="4756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636"/>
              </a:lnSpc>
            </a:pPr>
            <a:r>
              <a:rPr lang="en-US" sz="9934" dirty="0" err="1">
                <a:solidFill>
                  <a:srgbClr val="185B74"/>
                </a:solidFill>
                <a:latin typeface="Telegraf Bold"/>
              </a:rPr>
              <a:t>Histotecnologia</a:t>
            </a:r>
            <a:r>
              <a:rPr lang="en-US" sz="9934" dirty="0">
                <a:solidFill>
                  <a:srgbClr val="185B74"/>
                </a:solidFill>
                <a:latin typeface="Telegraf Bold"/>
              </a:rPr>
              <a:t>:</a:t>
            </a:r>
          </a:p>
          <a:p>
            <a:pPr algn="l">
              <a:lnSpc>
                <a:spcPts val="9054"/>
              </a:lnSpc>
            </a:pPr>
            <a:r>
              <a:rPr lang="en-US" sz="9334" dirty="0" err="1">
                <a:solidFill>
                  <a:srgbClr val="185B74"/>
                </a:solidFill>
                <a:latin typeface="Telegraf Bold"/>
              </a:rPr>
              <a:t>Gestão</a:t>
            </a:r>
            <a:r>
              <a:rPr lang="en-US" sz="9334" dirty="0">
                <a:solidFill>
                  <a:srgbClr val="185B74"/>
                </a:solidFill>
                <a:latin typeface="Telegraf Bold"/>
              </a:rPr>
              <a:t>, </a:t>
            </a:r>
            <a:r>
              <a:rPr lang="en-US" sz="9334" dirty="0" err="1">
                <a:solidFill>
                  <a:srgbClr val="185B74"/>
                </a:solidFill>
                <a:latin typeface="Telegraf Bold"/>
              </a:rPr>
              <a:t>Empreendedorismo</a:t>
            </a:r>
            <a:r>
              <a:rPr lang="en-US" sz="9334" dirty="0">
                <a:solidFill>
                  <a:srgbClr val="185B74"/>
                </a:solidFill>
                <a:latin typeface="Telegraf Bold"/>
              </a:rPr>
              <a:t> e </a:t>
            </a:r>
            <a:r>
              <a:rPr lang="en-US" sz="9334" dirty="0" err="1">
                <a:solidFill>
                  <a:srgbClr val="185B74"/>
                </a:solidFill>
                <a:latin typeface="Telegraf Bold"/>
              </a:rPr>
              <a:t>Evolução</a:t>
            </a:r>
            <a:r>
              <a:rPr lang="en-US" sz="9334" dirty="0">
                <a:solidFill>
                  <a:srgbClr val="185B74"/>
                </a:solidFill>
                <a:latin typeface="Telegraf Bold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56864" y="1299975"/>
            <a:ext cx="285572" cy="430234"/>
            <a:chOff x="0" y="-38100"/>
            <a:chExt cx="75212" cy="1133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5212" cy="75212"/>
            </a:xfrm>
            <a:custGeom>
              <a:avLst/>
              <a:gdLst/>
              <a:ahLst/>
              <a:cxnLst/>
              <a:rect l="l" t="t" r="r" b="b"/>
              <a:pathLst>
                <a:path w="75212" h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75212" cy="11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975316" y="9648964"/>
            <a:ext cx="5672368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19"/>
              </a:lnSpc>
            </a:pPr>
            <a:r>
              <a:rPr lang="en-US" sz="3628" dirty="0">
                <a:solidFill>
                  <a:schemeClr val="bg1"/>
                </a:solidFill>
                <a:latin typeface="Telegraf Bold"/>
              </a:rPr>
              <a:t>Marcelo A. </a:t>
            </a:r>
            <a:r>
              <a:rPr lang="en-US" sz="3628" dirty="0" err="1">
                <a:solidFill>
                  <a:schemeClr val="bg1"/>
                </a:solidFill>
                <a:latin typeface="Telegraf Bold"/>
              </a:rPr>
              <a:t>Buzelin</a:t>
            </a:r>
            <a:endParaRPr lang="en-US" sz="3628" dirty="0">
              <a:solidFill>
                <a:schemeClr val="bg1"/>
              </a:solidFill>
              <a:latin typeface="Telegraf Bold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2360994" y="1568373"/>
            <a:ext cx="8858152" cy="0"/>
          </a:xfrm>
          <a:prstGeom prst="line">
            <a:avLst/>
          </a:prstGeom>
          <a:ln w="38100" cap="flat">
            <a:solidFill>
              <a:srgbClr val="185B7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ta de movimento para a direita 12"/>
          <p:cNvSpPr/>
          <p:nvPr/>
        </p:nvSpPr>
        <p:spPr>
          <a:xfrm>
            <a:off x="8077200" y="5475238"/>
            <a:ext cx="1371600" cy="533399"/>
          </a:xfrm>
          <a:prstGeom prst="stripedRightArrow">
            <a:avLst/>
          </a:prstGeom>
          <a:solidFill>
            <a:srgbClr val="185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Oval 30"/>
          <p:cNvSpPr/>
          <p:nvPr/>
        </p:nvSpPr>
        <p:spPr>
          <a:xfrm>
            <a:off x="6168380" y="1812073"/>
            <a:ext cx="984940" cy="914400"/>
          </a:xfrm>
          <a:prstGeom prst="ellipse">
            <a:avLst/>
          </a:prstGeom>
          <a:solidFill>
            <a:srgbClr val="185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de movimento para a direita 25"/>
          <p:cNvSpPr/>
          <p:nvPr/>
        </p:nvSpPr>
        <p:spPr>
          <a:xfrm rot="5400000">
            <a:off x="2700666" y="1260121"/>
            <a:ext cx="3086100" cy="565859"/>
          </a:xfrm>
          <a:prstGeom prst="stripedRightArrow">
            <a:avLst/>
          </a:prstGeom>
          <a:solidFill>
            <a:srgbClr val="185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" name="Group 2"/>
          <p:cNvGrpSpPr/>
          <p:nvPr/>
        </p:nvGrpSpPr>
        <p:grpSpPr>
          <a:xfrm>
            <a:off x="1608436" y="7626300"/>
            <a:ext cx="5940506" cy="21654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58000" y="769475"/>
            <a:ext cx="12304906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>
                <a:solidFill>
                  <a:srgbClr val="185B74"/>
                </a:solidFill>
                <a:latin typeface="Telegraf Bold"/>
              </a:rPr>
              <a:t>Workflow </a:t>
            </a: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Histotecnologia</a:t>
            </a:r>
            <a:endParaRPr lang="en-US" sz="6488" dirty="0">
              <a:solidFill>
                <a:srgbClr val="185B74"/>
              </a:solidFill>
              <a:latin typeface="Telegraf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135763" y="8645339"/>
            <a:ext cx="5017557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928" dirty="0">
                <a:solidFill>
                  <a:srgbClr val="185B74"/>
                </a:solidFill>
                <a:latin typeface="Telegraf Bold"/>
              </a:rPr>
              <a:t>BANCADA E DIAGNÓSTICO</a:t>
            </a:r>
          </a:p>
        </p:txBody>
      </p:sp>
      <p:sp>
        <p:nvSpPr>
          <p:cNvPr id="28" name="TextBox 12"/>
          <p:cNvSpPr txBox="1"/>
          <p:nvPr/>
        </p:nvSpPr>
        <p:spPr>
          <a:xfrm>
            <a:off x="6234081" y="1955085"/>
            <a:ext cx="85353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0"/>
              </a:lnSpc>
            </a:pPr>
            <a:r>
              <a:rPr lang="en-US" sz="4000" dirty="0">
                <a:solidFill>
                  <a:schemeClr val="bg1"/>
                </a:solidFill>
                <a:latin typeface="Telegraf Bold"/>
              </a:rPr>
              <a:t>3</a:t>
            </a:r>
          </a:p>
        </p:txBody>
      </p:sp>
      <p:sp>
        <p:nvSpPr>
          <p:cNvPr id="30" name="TextBox 15"/>
          <p:cNvSpPr txBox="1"/>
          <p:nvPr/>
        </p:nvSpPr>
        <p:spPr>
          <a:xfrm>
            <a:off x="7528889" y="2056911"/>
            <a:ext cx="5017557" cy="43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3400" dirty="0" err="1">
                <a:latin typeface="Telegraf Bold"/>
              </a:rPr>
              <a:t>Fase</a:t>
            </a:r>
            <a:r>
              <a:rPr lang="en-US" sz="3400" dirty="0">
                <a:latin typeface="Telegraf Bold"/>
              </a:rPr>
              <a:t> </a:t>
            </a:r>
            <a:r>
              <a:rPr lang="en-US" sz="3400" dirty="0" err="1">
                <a:latin typeface="Telegraf Bold"/>
              </a:rPr>
              <a:t>Pós-Analítica</a:t>
            </a:r>
            <a:endParaRPr lang="en-US" sz="3400" dirty="0">
              <a:latin typeface="Telegraf Bold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2" y="3133106"/>
            <a:ext cx="8128000" cy="526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tângulo 15"/>
          <p:cNvSpPr/>
          <p:nvPr/>
        </p:nvSpPr>
        <p:spPr>
          <a:xfrm>
            <a:off x="305092" y="2834002"/>
            <a:ext cx="5472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</a:t>
            </a:r>
            <a:r>
              <a:rPr lang="pt-BR" sz="1000" dirty="0"/>
              <a:t>https://www.ipnm.com.br/</a:t>
            </a:r>
          </a:p>
          <a:p>
            <a:endParaRPr lang="pt-BR" sz="1000" i="1" dirty="0"/>
          </a:p>
        </p:txBody>
      </p:sp>
      <p:grpSp>
        <p:nvGrpSpPr>
          <p:cNvPr id="17" name="Group 2"/>
          <p:cNvGrpSpPr/>
          <p:nvPr/>
        </p:nvGrpSpPr>
        <p:grpSpPr>
          <a:xfrm>
            <a:off x="10515600" y="7626299"/>
            <a:ext cx="5940506" cy="2353885"/>
            <a:chOff x="0" y="0"/>
            <a:chExt cx="812800" cy="812800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15"/>
          <p:cNvSpPr txBox="1"/>
          <p:nvPr/>
        </p:nvSpPr>
        <p:spPr>
          <a:xfrm>
            <a:off x="10977072" y="8600267"/>
            <a:ext cx="5017557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928" dirty="0">
                <a:solidFill>
                  <a:srgbClr val="185B74"/>
                </a:solidFill>
                <a:latin typeface="Telegraf Bold"/>
              </a:rPr>
              <a:t>LIBERAÇÃO E ENTREGA DO LAUDO AO PACIENTE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26" y="3154649"/>
            <a:ext cx="7867650" cy="5248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tângulo 20"/>
          <p:cNvSpPr/>
          <p:nvPr/>
        </p:nvSpPr>
        <p:spPr>
          <a:xfrm>
            <a:off x="9552026" y="2877922"/>
            <a:ext cx="54723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Freepik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169587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/>
          <p:nvPr/>
        </p:nvGrpSpPr>
        <p:grpSpPr>
          <a:xfrm>
            <a:off x="11201400" y="7631921"/>
            <a:ext cx="5334000" cy="1742962"/>
            <a:chOff x="0" y="0"/>
            <a:chExt cx="812800" cy="812800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2301739" y="7626300"/>
            <a:ext cx="5623061" cy="17429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77694" y="785564"/>
            <a:ext cx="12304906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>
                <a:solidFill>
                  <a:srgbClr val="185B74"/>
                </a:solidFill>
                <a:latin typeface="Telegraf Bold"/>
              </a:rPr>
              <a:t>Workflow </a:t>
            </a: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Histotecnologia</a:t>
            </a:r>
            <a:endParaRPr lang="en-US" sz="6488" dirty="0">
              <a:solidFill>
                <a:srgbClr val="185B74"/>
              </a:solidFill>
              <a:latin typeface="Telegraf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810163" y="8497781"/>
            <a:ext cx="501755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2928" dirty="0">
                <a:solidFill>
                  <a:srgbClr val="185B74"/>
                </a:solidFill>
                <a:latin typeface="Telegraf Bold"/>
              </a:rPr>
              <a:t>IMUNO-HISTOQUÍMICA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529086" y="8456930"/>
            <a:ext cx="501755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2928" dirty="0">
                <a:solidFill>
                  <a:srgbClr val="185B74"/>
                </a:solidFill>
                <a:latin typeface="Telegraf Bold"/>
              </a:rPr>
              <a:t>EXAMES MOLECULARES</a:t>
            </a:r>
          </a:p>
        </p:txBody>
      </p:sp>
      <p:pic>
        <p:nvPicPr>
          <p:cNvPr id="31" name="Imagem 30" descr="Homem em pé em frente a computador&#10;&#10;Descrição gerada automaticamente com confiança média">
            <a:extLst>
              <a:ext uri="{FF2B5EF4-FFF2-40B4-BE49-F238E27FC236}">
                <a16:creationId xmlns:a16="http://schemas.microsoft.com/office/drawing/2014/main" id="{F761F6C5-0923-28DB-3635-DD08D2F558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4" b="23333"/>
          <a:stretch/>
        </p:blipFill>
        <p:spPr>
          <a:xfrm>
            <a:off x="1328137" y="2628900"/>
            <a:ext cx="8220968" cy="5664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Imagem 31" descr="Uma imagem contendo no interior, pessoa, homem, olhando&#10;&#10;Descrição gerada automaticamente">
            <a:extLst>
              <a:ext uri="{FF2B5EF4-FFF2-40B4-BE49-F238E27FC236}">
                <a16:creationId xmlns:a16="http://schemas.microsoft.com/office/drawing/2014/main" id="{A1F86D3E-8E74-00C9-5C6A-446138D8DA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"/>
          <a:stretch/>
        </p:blipFill>
        <p:spPr>
          <a:xfrm>
            <a:off x="11726475" y="2579907"/>
            <a:ext cx="4275473" cy="5713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5"/>
          <p:cNvSpPr txBox="1"/>
          <p:nvPr/>
        </p:nvSpPr>
        <p:spPr>
          <a:xfrm>
            <a:off x="7368907" y="1886154"/>
            <a:ext cx="6648375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3400" dirty="0" err="1">
                <a:latin typeface="Telegraf Bold"/>
              </a:rPr>
              <a:t>Exames</a:t>
            </a:r>
            <a:r>
              <a:rPr lang="en-US" sz="3400" dirty="0">
                <a:latin typeface="Telegraf Bold"/>
              </a:rPr>
              <a:t> </a:t>
            </a:r>
            <a:r>
              <a:rPr lang="en-US" sz="3400" dirty="0" err="1">
                <a:latin typeface="Telegraf Bold"/>
              </a:rPr>
              <a:t>Complementares</a:t>
            </a:r>
            <a:endParaRPr lang="en-US" sz="3400" dirty="0">
              <a:latin typeface="Telegraf Bold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248400" y="1551097"/>
            <a:ext cx="984940" cy="914400"/>
          </a:xfrm>
          <a:prstGeom prst="ellipse">
            <a:avLst/>
          </a:prstGeom>
          <a:solidFill>
            <a:srgbClr val="185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2"/>
          <p:cNvSpPr txBox="1"/>
          <p:nvPr/>
        </p:nvSpPr>
        <p:spPr>
          <a:xfrm>
            <a:off x="6314101" y="1715298"/>
            <a:ext cx="85353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0"/>
              </a:lnSpc>
            </a:pPr>
            <a:r>
              <a:rPr lang="en-US" sz="4000" dirty="0">
                <a:solidFill>
                  <a:schemeClr val="bg1"/>
                </a:solidFill>
                <a:latin typeface="Telegraf Bold"/>
              </a:rPr>
              <a:t>4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917659" y="10040779"/>
            <a:ext cx="54723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Fotos: Cedidas pelo Centro Especializado em Histotecnologia.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146520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34115" y="-164077"/>
            <a:ext cx="8539916" cy="10615154"/>
            <a:chOff x="0" y="0"/>
            <a:chExt cx="2013801" cy="27957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13801" cy="2795761"/>
            </a:xfrm>
            <a:custGeom>
              <a:avLst/>
              <a:gdLst/>
              <a:ahLst/>
              <a:cxnLst/>
              <a:rect l="l" t="t" r="r" b="b"/>
              <a:pathLst>
                <a:path w="2013801" h="2795761">
                  <a:moveTo>
                    <a:pt x="0" y="0"/>
                  </a:moveTo>
                  <a:lnTo>
                    <a:pt x="2013801" y="0"/>
                  </a:lnTo>
                  <a:lnTo>
                    <a:pt x="2013801" y="2795761"/>
                  </a:lnTo>
                  <a:lnTo>
                    <a:pt x="0" y="2795761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13801" cy="2833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36048" y="9115514"/>
            <a:ext cx="285572" cy="285572"/>
            <a:chOff x="0" y="0"/>
            <a:chExt cx="75212" cy="752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5212" cy="75212"/>
            </a:xfrm>
            <a:custGeom>
              <a:avLst/>
              <a:gdLst/>
              <a:ahLst/>
              <a:cxnLst/>
              <a:rect l="l" t="t" r="r" b="b"/>
              <a:pathLst>
                <a:path w="75212" h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5212" cy="11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8"/>
          <p:cNvGrpSpPr/>
          <p:nvPr/>
        </p:nvGrpSpPr>
        <p:grpSpPr>
          <a:xfrm>
            <a:off x="6955983" y="3621088"/>
            <a:ext cx="202018" cy="230104"/>
            <a:chOff x="0" y="0"/>
            <a:chExt cx="53206" cy="60604"/>
          </a:xfrm>
        </p:grpSpPr>
        <p:sp>
          <p:nvSpPr>
            <p:cNvPr id="17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8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1"/>
          <p:cNvGrpSpPr/>
          <p:nvPr/>
        </p:nvGrpSpPr>
        <p:grpSpPr>
          <a:xfrm>
            <a:off x="6955983" y="4582327"/>
            <a:ext cx="202018" cy="230104"/>
            <a:chOff x="0" y="0"/>
            <a:chExt cx="53206" cy="60604"/>
          </a:xfrm>
        </p:grpSpPr>
        <p:sp>
          <p:nvSpPr>
            <p:cNvPr id="20" name="Freeform 12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1" name="TextBox 13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2" name="Group 14"/>
          <p:cNvGrpSpPr/>
          <p:nvPr/>
        </p:nvGrpSpPr>
        <p:grpSpPr>
          <a:xfrm>
            <a:off x="6955983" y="5498924"/>
            <a:ext cx="202018" cy="230104"/>
            <a:chOff x="0" y="0"/>
            <a:chExt cx="53206" cy="60604"/>
          </a:xfrm>
        </p:grpSpPr>
        <p:sp>
          <p:nvSpPr>
            <p:cNvPr id="23" name="Freeform 15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4" name="TextBox 16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17"/>
          <p:cNvGrpSpPr/>
          <p:nvPr/>
        </p:nvGrpSpPr>
        <p:grpSpPr>
          <a:xfrm>
            <a:off x="6955983" y="6414828"/>
            <a:ext cx="202018" cy="230104"/>
            <a:chOff x="0" y="0"/>
            <a:chExt cx="53206" cy="60604"/>
          </a:xfrm>
        </p:grpSpPr>
        <p:sp>
          <p:nvSpPr>
            <p:cNvPr id="26" name="Freeform 18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7" name="TextBox 19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9224671" y="3817103"/>
            <a:ext cx="7677065" cy="44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b="1" dirty="0">
                <a:latin typeface="Telegraf"/>
              </a:rPr>
              <a:t>Local;</a:t>
            </a:r>
          </a:p>
        </p:txBody>
      </p:sp>
      <p:sp>
        <p:nvSpPr>
          <p:cNvPr id="29" name="TextBox 5"/>
          <p:cNvSpPr txBox="1"/>
          <p:nvPr/>
        </p:nvSpPr>
        <p:spPr>
          <a:xfrm>
            <a:off x="9224670" y="4762707"/>
            <a:ext cx="7677065" cy="44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92"/>
              </a:lnSpc>
            </a:pPr>
            <a:r>
              <a:rPr lang="en-US" sz="3400" b="1" dirty="0" err="1">
                <a:latin typeface="Telegraf"/>
              </a:rPr>
              <a:t>Projeto</a:t>
            </a:r>
            <a:r>
              <a:rPr lang="en-US" sz="3400" b="1" dirty="0">
                <a:latin typeface="Telegraf"/>
              </a:rPr>
              <a:t>;</a:t>
            </a:r>
          </a:p>
        </p:txBody>
      </p:sp>
      <p:sp>
        <p:nvSpPr>
          <p:cNvPr id="30" name="TextBox 7"/>
          <p:cNvSpPr txBox="1"/>
          <p:nvPr/>
        </p:nvSpPr>
        <p:spPr>
          <a:xfrm>
            <a:off x="9220659" y="5679304"/>
            <a:ext cx="7677065" cy="44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b="1" dirty="0" err="1">
                <a:latin typeface="Telegraf"/>
              </a:rPr>
              <a:t>Reforma</a:t>
            </a:r>
            <a:r>
              <a:rPr lang="en-US" sz="3400" b="1" dirty="0">
                <a:latin typeface="Telegraf"/>
              </a:rPr>
              <a:t> – </a:t>
            </a:r>
            <a:r>
              <a:rPr lang="en-US" sz="3400" b="1" dirty="0" err="1">
                <a:latin typeface="Telegraf"/>
              </a:rPr>
              <a:t>Adequações</a:t>
            </a:r>
            <a:r>
              <a:rPr lang="en-US" sz="3400" b="1" dirty="0">
                <a:latin typeface="Telegraf"/>
              </a:rPr>
              <a:t>;</a:t>
            </a:r>
          </a:p>
        </p:txBody>
      </p:sp>
      <p:grpSp>
        <p:nvGrpSpPr>
          <p:cNvPr id="31" name="Group 8"/>
          <p:cNvGrpSpPr/>
          <p:nvPr/>
        </p:nvGrpSpPr>
        <p:grpSpPr>
          <a:xfrm>
            <a:off x="8789254" y="3904425"/>
            <a:ext cx="202018" cy="230104"/>
            <a:chOff x="0" y="0"/>
            <a:chExt cx="53206" cy="60604"/>
          </a:xfrm>
        </p:grpSpPr>
        <p:sp>
          <p:nvSpPr>
            <p:cNvPr id="32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33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11"/>
          <p:cNvGrpSpPr/>
          <p:nvPr/>
        </p:nvGrpSpPr>
        <p:grpSpPr>
          <a:xfrm>
            <a:off x="8789254" y="4865664"/>
            <a:ext cx="202018" cy="230104"/>
            <a:chOff x="0" y="0"/>
            <a:chExt cx="53206" cy="60604"/>
          </a:xfrm>
        </p:grpSpPr>
        <p:sp>
          <p:nvSpPr>
            <p:cNvPr id="35" name="Freeform 12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36" name="TextBox 13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37" name="Group 14"/>
          <p:cNvGrpSpPr/>
          <p:nvPr/>
        </p:nvGrpSpPr>
        <p:grpSpPr>
          <a:xfrm>
            <a:off x="8789254" y="5782261"/>
            <a:ext cx="202018" cy="230104"/>
            <a:chOff x="0" y="0"/>
            <a:chExt cx="53206" cy="60604"/>
          </a:xfrm>
        </p:grpSpPr>
        <p:sp>
          <p:nvSpPr>
            <p:cNvPr id="38" name="Freeform 15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39" name="TextBox 16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17"/>
          <p:cNvGrpSpPr/>
          <p:nvPr/>
        </p:nvGrpSpPr>
        <p:grpSpPr>
          <a:xfrm>
            <a:off x="8789254" y="6698165"/>
            <a:ext cx="202018" cy="230104"/>
            <a:chOff x="0" y="0"/>
            <a:chExt cx="53206" cy="60604"/>
          </a:xfrm>
        </p:grpSpPr>
        <p:sp>
          <p:nvSpPr>
            <p:cNvPr id="41" name="Freeform 18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42" name="TextBox 19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TextBox 7"/>
          <p:cNvSpPr txBox="1"/>
          <p:nvPr/>
        </p:nvSpPr>
        <p:spPr>
          <a:xfrm>
            <a:off x="9220658" y="6595901"/>
            <a:ext cx="7677065" cy="44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b="1" dirty="0" err="1">
                <a:latin typeface="Telegraf"/>
              </a:rPr>
              <a:t>Equipamentos</a:t>
            </a:r>
            <a:r>
              <a:rPr lang="en-US" sz="3400" b="1" dirty="0">
                <a:latin typeface="Telegraf"/>
              </a:rPr>
              <a:t>.</a:t>
            </a:r>
          </a:p>
        </p:txBody>
      </p:sp>
      <p:sp>
        <p:nvSpPr>
          <p:cNvPr id="44" name="TextBox 6"/>
          <p:cNvSpPr txBox="1"/>
          <p:nvPr/>
        </p:nvSpPr>
        <p:spPr>
          <a:xfrm>
            <a:off x="76201" y="231536"/>
            <a:ext cx="8229600" cy="5655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000" dirty="0" err="1">
                <a:solidFill>
                  <a:srgbClr val="FFFFFF"/>
                </a:solidFill>
                <a:latin typeface="Telegraf Bold"/>
              </a:rPr>
              <a:t>Empreendedorismo</a:t>
            </a:r>
            <a:r>
              <a:rPr lang="en-US" sz="6000" dirty="0">
                <a:solidFill>
                  <a:srgbClr val="FFFFFF"/>
                </a:solidFill>
                <a:latin typeface="Telegraf Bold"/>
              </a:rPr>
              <a:t>:</a:t>
            </a:r>
          </a:p>
          <a:p>
            <a:pPr algn="ctr">
              <a:lnSpc>
                <a:spcPts val="6293"/>
              </a:lnSpc>
            </a:pPr>
            <a:endParaRPr lang="en-US" sz="6000" dirty="0">
              <a:solidFill>
                <a:srgbClr val="FFFFFF"/>
              </a:solidFill>
              <a:latin typeface="Telegraf Bold"/>
            </a:endParaRPr>
          </a:p>
          <a:p>
            <a:pPr algn="ctr">
              <a:lnSpc>
                <a:spcPts val="6293"/>
              </a:lnSpc>
            </a:pPr>
            <a:endParaRPr lang="en-US" sz="6000" dirty="0">
              <a:solidFill>
                <a:srgbClr val="FFFFFF"/>
              </a:solidFill>
              <a:latin typeface="Telegraf Bold"/>
            </a:endParaRPr>
          </a:p>
          <a:p>
            <a:pPr algn="ctr">
              <a:lnSpc>
                <a:spcPts val="6293"/>
              </a:lnSpc>
            </a:pPr>
            <a:endParaRPr lang="en-US" sz="6000" dirty="0">
              <a:solidFill>
                <a:srgbClr val="FFFFFF"/>
              </a:solidFill>
              <a:latin typeface="Telegraf Bold"/>
            </a:endParaRPr>
          </a:p>
          <a:p>
            <a:pPr algn="ctr">
              <a:lnSpc>
                <a:spcPts val="6293"/>
              </a:lnSpc>
            </a:pPr>
            <a:endParaRPr lang="en-US" sz="6000" dirty="0">
              <a:solidFill>
                <a:srgbClr val="FFFFFF"/>
              </a:solidFill>
              <a:latin typeface="Telegraf Bold"/>
            </a:endParaRPr>
          </a:p>
          <a:p>
            <a:pPr algn="ctr">
              <a:lnSpc>
                <a:spcPts val="6293"/>
              </a:lnSpc>
            </a:pPr>
            <a:endParaRPr lang="en-US" sz="6000" dirty="0">
              <a:solidFill>
                <a:srgbClr val="FFFFFF"/>
              </a:solidFill>
              <a:latin typeface="Telegraf Bold"/>
            </a:endParaRPr>
          </a:p>
          <a:p>
            <a:pPr algn="ctr">
              <a:lnSpc>
                <a:spcPts val="6293"/>
              </a:lnSpc>
            </a:pPr>
            <a:r>
              <a:rPr lang="en-US" sz="6000" dirty="0">
                <a:solidFill>
                  <a:srgbClr val="FFFFFF"/>
                </a:solidFill>
                <a:latin typeface="Telegraf Bold"/>
              </a:rPr>
              <a:t>O </a:t>
            </a:r>
            <a:r>
              <a:rPr lang="en-US" sz="6000" dirty="0" err="1">
                <a:solidFill>
                  <a:srgbClr val="FFFFFF"/>
                </a:solidFill>
                <a:latin typeface="Telegraf Bold"/>
              </a:rPr>
              <a:t>início</a:t>
            </a:r>
            <a:r>
              <a:rPr lang="en-US" sz="6000" dirty="0">
                <a:solidFill>
                  <a:srgbClr val="FFFFFF"/>
                </a:solidFill>
                <a:latin typeface="Telegraf Bold"/>
              </a:rPr>
              <a:t> de </a:t>
            </a:r>
            <a:r>
              <a:rPr lang="en-US" sz="6000" dirty="0" err="1">
                <a:solidFill>
                  <a:srgbClr val="FFFFFF"/>
                </a:solidFill>
                <a:latin typeface="Telegraf Bold"/>
              </a:rPr>
              <a:t>tudo</a:t>
            </a:r>
            <a:endParaRPr lang="en-US" sz="6000" dirty="0">
              <a:solidFill>
                <a:srgbClr val="FFFFFF"/>
              </a:solidFill>
              <a:latin typeface="Telegraf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359246" y="443956"/>
            <a:ext cx="9578765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000" dirty="0" err="1">
                <a:solidFill>
                  <a:srgbClr val="185B74"/>
                </a:solidFill>
                <a:latin typeface="Telegraf Bold"/>
              </a:rPr>
              <a:t>Documentação</a:t>
            </a:r>
            <a:r>
              <a:rPr lang="en-US" sz="6000" dirty="0">
                <a:solidFill>
                  <a:srgbClr val="185B74"/>
                </a:solidFill>
                <a:latin typeface="Telegraf Bold"/>
              </a:rPr>
              <a:t> Legal</a:t>
            </a:r>
          </a:p>
        </p:txBody>
      </p:sp>
      <p:grpSp>
        <p:nvGrpSpPr>
          <p:cNvPr id="44" name="Group 17"/>
          <p:cNvGrpSpPr/>
          <p:nvPr/>
        </p:nvGrpSpPr>
        <p:grpSpPr>
          <a:xfrm>
            <a:off x="1169582" y="4969996"/>
            <a:ext cx="202018" cy="230104"/>
            <a:chOff x="0" y="0"/>
            <a:chExt cx="53206" cy="60604"/>
          </a:xfrm>
        </p:grpSpPr>
        <p:sp>
          <p:nvSpPr>
            <p:cNvPr id="45" name="Freeform 18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46" name="TextBox 19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1573618" y="4000500"/>
            <a:ext cx="16652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/>
              <a:t>SEJA PROFISSIONAL, NO MERCADO NÃO TEM LUGAR PARA AMADORES</a:t>
            </a:r>
          </a:p>
        </p:txBody>
      </p:sp>
    </p:spTree>
    <p:extLst>
      <p:ext uri="{BB962C8B-B14F-4D97-AF65-F5344CB8AC3E}">
        <p14:creationId xmlns:p14="http://schemas.microsoft.com/office/powerpoint/2010/main" val="2757726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359246" y="443956"/>
            <a:ext cx="9578765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000" dirty="0" err="1">
                <a:solidFill>
                  <a:srgbClr val="185B74"/>
                </a:solidFill>
                <a:latin typeface="Telegraf Bold"/>
              </a:rPr>
              <a:t>Documentação</a:t>
            </a:r>
            <a:r>
              <a:rPr lang="en-US" sz="6000" dirty="0">
                <a:solidFill>
                  <a:srgbClr val="185B74"/>
                </a:solidFill>
                <a:latin typeface="Telegraf Bold"/>
              </a:rPr>
              <a:t> Legal</a:t>
            </a:r>
          </a:p>
        </p:txBody>
      </p:sp>
      <p:grpSp>
        <p:nvGrpSpPr>
          <p:cNvPr id="23" name="Group 8"/>
          <p:cNvGrpSpPr/>
          <p:nvPr/>
        </p:nvGrpSpPr>
        <p:grpSpPr>
          <a:xfrm>
            <a:off x="914400" y="2552700"/>
            <a:ext cx="202018" cy="230104"/>
            <a:chOff x="0" y="0"/>
            <a:chExt cx="53206" cy="60604"/>
          </a:xfrm>
        </p:grpSpPr>
        <p:sp>
          <p:nvSpPr>
            <p:cNvPr id="24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5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6" name="Group 11"/>
          <p:cNvGrpSpPr/>
          <p:nvPr/>
        </p:nvGrpSpPr>
        <p:grpSpPr>
          <a:xfrm>
            <a:off x="914400" y="3513939"/>
            <a:ext cx="202018" cy="230104"/>
            <a:chOff x="0" y="0"/>
            <a:chExt cx="53206" cy="60604"/>
          </a:xfrm>
        </p:grpSpPr>
        <p:sp>
          <p:nvSpPr>
            <p:cNvPr id="27" name="Freeform 12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8" name="TextBox 13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9" name="Group 14"/>
          <p:cNvGrpSpPr/>
          <p:nvPr/>
        </p:nvGrpSpPr>
        <p:grpSpPr>
          <a:xfrm>
            <a:off x="914400" y="4430536"/>
            <a:ext cx="202018" cy="230104"/>
            <a:chOff x="0" y="0"/>
            <a:chExt cx="53206" cy="60604"/>
          </a:xfrm>
        </p:grpSpPr>
        <p:sp>
          <p:nvSpPr>
            <p:cNvPr id="30" name="Freeform 15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31" name="TextBox 16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17"/>
          <p:cNvGrpSpPr/>
          <p:nvPr/>
        </p:nvGrpSpPr>
        <p:grpSpPr>
          <a:xfrm>
            <a:off x="914400" y="5346440"/>
            <a:ext cx="202018" cy="230104"/>
            <a:chOff x="0" y="0"/>
            <a:chExt cx="53206" cy="60604"/>
          </a:xfrm>
        </p:grpSpPr>
        <p:sp>
          <p:nvSpPr>
            <p:cNvPr id="33" name="Freeform 18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34" name="TextBox 19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8"/>
          <p:cNvGrpSpPr/>
          <p:nvPr/>
        </p:nvGrpSpPr>
        <p:grpSpPr>
          <a:xfrm>
            <a:off x="914400" y="6117684"/>
            <a:ext cx="202018" cy="230104"/>
            <a:chOff x="0" y="0"/>
            <a:chExt cx="53206" cy="60604"/>
          </a:xfrm>
        </p:grpSpPr>
        <p:sp>
          <p:nvSpPr>
            <p:cNvPr id="36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37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11"/>
          <p:cNvGrpSpPr/>
          <p:nvPr/>
        </p:nvGrpSpPr>
        <p:grpSpPr>
          <a:xfrm>
            <a:off x="914400" y="7078923"/>
            <a:ext cx="202018" cy="230104"/>
            <a:chOff x="0" y="0"/>
            <a:chExt cx="53206" cy="60604"/>
          </a:xfrm>
        </p:grpSpPr>
        <p:sp>
          <p:nvSpPr>
            <p:cNvPr id="39" name="Freeform 12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40" name="TextBox 13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914400" y="7995520"/>
            <a:ext cx="202018" cy="230104"/>
            <a:chOff x="0" y="0"/>
            <a:chExt cx="53206" cy="60604"/>
          </a:xfrm>
        </p:grpSpPr>
        <p:sp>
          <p:nvSpPr>
            <p:cNvPr id="42" name="Freeform 15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43" name="TextBox 16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17"/>
          <p:cNvGrpSpPr/>
          <p:nvPr/>
        </p:nvGrpSpPr>
        <p:grpSpPr>
          <a:xfrm>
            <a:off x="914400" y="8911424"/>
            <a:ext cx="202018" cy="230104"/>
            <a:chOff x="0" y="0"/>
            <a:chExt cx="53206" cy="60604"/>
          </a:xfrm>
        </p:grpSpPr>
        <p:sp>
          <p:nvSpPr>
            <p:cNvPr id="45" name="Freeform 18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46" name="TextBox 19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Retângulo 8"/>
          <p:cNvSpPr/>
          <p:nvPr/>
        </p:nvSpPr>
        <p:spPr>
          <a:xfrm>
            <a:off x="1295400" y="1642572"/>
            <a:ext cx="952857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prstClr val="black"/>
                </a:solidFill>
                <a:latin typeface="Telegraf"/>
              </a:rPr>
              <a:t>CNPJ: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Cadastro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Nacional de Pessoa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Jurídica</a:t>
            </a:r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1335505" y="2359975"/>
            <a:ext cx="742382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prstClr val="black"/>
                </a:solidFill>
                <a:latin typeface="Telegraf"/>
              </a:rPr>
              <a:t>FIC: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Ficha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de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Inscrição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Cadastral</a:t>
            </a:r>
            <a:endParaRPr lang="pt-BR" dirty="0"/>
          </a:p>
        </p:txBody>
      </p:sp>
      <p:sp>
        <p:nvSpPr>
          <p:cNvPr id="48" name="Retângulo 47"/>
          <p:cNvSpPr/>
          <p:nvPr/>
        </p:nvSpPr>
        <p:spPr>
          <a:xfrm>
            <a:off x="1335505" y="3351505"/>
            <a:ext cx="869821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Alvará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de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Localização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e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Funcionamento</a:t>
            </a:r>
            <a:endParaRPr lang="en-US" sz="3400" b="1" dirty="0">
              <a:solidFill>
                <a:prstClr val="black"/>
              </a:solidFill>
              <a:latin typeface="Telegraf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327484" y="4237811"/>
            <a:ext cx="144462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prstClr val="black"/>
                </a:solidFill>
                <a:latin typeface="Telegraf"/>
              </a:rPr>
              <a:t>AVCB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1327484" y="5153715"/>
            <a:ext cx="184217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prstClr val="black"/>
                </a:solidFill>
                <a:latin typeface="Telegraf"/>
              </a:rPr>
              <a:t>PCMSO</a:t>
            </a:r>
          </a:p>
        </p:txBody>
      </p:sp>
      <p:grpSp>
        <p:nvGrpSpPr>
          <p:cNvPr id="54" name="Group 11"/>
          <p:cNvGrpSpPr/>
          <p:nvPr/>
        </p:nvGrpSpPr>
        <p:grpSpPr>
          <a:xfrm>
            <a:off x="914400" y="1787232"/>
            <a:ext cx="202018" cy="230104"/>
            <a:chOff x="0" y="0"/>
            <a:chExt cx="53206" cy="60604"/>
          </a:xfrm>
        </p:grpSpPr>
        <p:sp>
          <p:nvSpPr>
            <p:cNvPr id="55" name="Freeform 12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56" name="TextBox 13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7" name="Retângulo 56"/>
          <p:cNvSpPr/>
          <p:nvPr/>
        </p:nvSpPr>
        <p:spPr>
          <a:xfrm>
            <a:off x="1303421" y="5924959"/>
            <a:ext cx="170751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prstClr val="black"/>
                </a:solidFill>
                <a:latin typeface="Telegraf"/>
              </a:rPr>
              <a:t>PGRSS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1295400" y="6934263"/>
            <a:ext cx="271741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prstClr val="black"/>
                </a:solidFill>
                <a:latin typeface="Telegraf"/>
              </a:rPr>
              <a:t>PGR - PPRA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1335505" y="7820569"/>
            <a:ext cx="711284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Dispensa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de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Licença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Ambiental</a:t>
            </a:r>
            <a:endParaRPr lang="en-US" sz="3400" b="1" dirty="0">
              <a:solidFill>
                <a:prstClr val="black"/>
              </a:solidFill>
              <a:latin typeface="Telegraf"/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1295400" y="8714811"/>
            <a:ext cx="57871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Responsabilidade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Técnica</a:t>
            </a:r>
            <a:endParaRPr lang="en-US" sz="3400" b="1" dirty="0">
              <a:solidFill>
                <a:prstClr val="black"/>
              </a:solidFill>
              <a:latin typeface="Telegraf"/>
            </a:endParaRPr>
          </a:p>
        </p:txBody>
      </p:sp>
    </p:spTree>
    <p:extLst>
      <p:ext uri="{BB962C8B-B14F-4D97-AF65-F5344CB8AC3E}">
        <p14:creationId xmlns:p14="http://schemas.microsoft.com/office/powerpoint/2010/main" val="1080157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359246" y="443956"/>
            <a:ext cx="9578765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000" dirty="0" err="1">
                <a:solidFill>
                  <a:srgbClr val="185B74"/>
                </a:solidFill>
                <a:latin typeface="Telegraf Bold"/>
              </a:rPr>
              <a:t>Documentação</a:t>
            </a:r>
            <a:r>
              <a:rPr lang="en-US" sz="6000" dirty="0">
                <a:solidFill>
                  <a:srgbClr val="185B74"/>
                </a:solidFill>
                <a:latin typeface="Telegraf Bold"/>
              </a:rPr>
              <a:t> Legal</a:t>
            </a:r>
          </a:p>
        </p:txBody>
      </p:sp>
      <p:grpSp>
        <p:nvGrpSpPr>
          <p:cNvPr id="23" name="Group 8"/>
          <p:cNvGrpSpPr/>
          <p:nvPr/>
        </p:nvGrpSpPr>
        <p:grpSpPr>
          <a:xfrm>
            <a:off x="990600" y="5153715"/>
            <a:ext cx="202018" cy="230104"/>
            <a:chOff x="0" y="0"/>
            <a:chExt cx="53206" cy="60604"/>
          </a:xfrm>
        </p:grpSpPr>
        <p:sp>
          <p:nvSpPr>
            <p:cNvPr id="24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5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6" name="Group 11"/>
          <p:cNvGrpSpPr/>
          <p:nvPr/>
        </p:nvGrpSpPr>
        <p:grpSpPr>
          <a:xfrm>
            <a:off x="990600" y="6232735"/>
            <a:ext cx="202018" cy="230104"/>
            <a:chOff x="0" y="0"/>
            <a:chExt cx="53206" cy="60604"/>
          </a:xfrm>
        </p:grpSpPr>
        <p:sp>
          <p:nvSpPr>
            <p:cNvPr id="27" name="Freeform 12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8" name="TextBox 13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49" name="Retângulo 48"/>
          <p:cNvSpPr/>
          <p:nvPr/>
        </p:nvSpPr>
        <p:spPr>
          <a:xfrm>
            <a:off x="1327484" y="4195522"/>
            <a:ext cx="1452994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Laudo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Técnico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para Sistema de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Prevenção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e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Combate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à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Incêndio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1303421" y="4873324"/>
            <a:ext cx="15728729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Laudo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Técnico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de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Condições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de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Conforto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Ambiental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e de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Tratamento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de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Ar</a:t>
            </a:r>
            <a:endParaRPr lang="en-US" sz="3400" b="1" dirty="0">
              <a:solidFill>
                <a:prstClr val="black"/>
              </a:solidFill>
              <a:latin typeface="Telegraf"/>
            </a:endParaRPr>
          </a:p>
          <a:p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Através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da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Utilização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de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Exaustores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Fixos</a:t>
            </a:r>
            <a:r>
              <a:rPr lang="en-US" sz="3400" b="1" dirty="0">
                <a:solidFill>
                  <a:prstClr val="black"/>
                </a:solidFill>
                <a:latin typeface="Telegraf"/>
              </a:rPr>
              <a:t>/</a:t>
            </a:r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Climatização</a:t>
            </a:r>
            <a:endParaRPr lang="en-US" sz="3400" b="1" dirty="0">
              <a:solidFill>
                <a:prstClr val="black"/>
              </a:solidFill>
              <a:latin typeface="Telegraf"/>
            </a:endParaRPr>
          </a:p>
        </p:txBody>
      </p:sp>
      <p:grpSp>
        <p:nvGrpSpPr>
          <p:cNvPr id="54" name="Group 11"/>
          <p:cNvGrpSpPr/>
          <p:nvPr/>
        </p:nvGrpSpPr>
        <p:grpSpPr>
          <a:xfrm>
            <a:off x="990600" y="4388246"/>
            <a:ext cx="202018" cy="230104"/>
            <a:chOff x="0" y="0"/>
            <a:chExt cx="53206" cy="60604"/>
          </a:xfrm>
        </p:grpSpPr>
        <p:sp>
          <p:nvSpPr>
            <p:cNvPr id="55" name="Freeform 12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56" name="TextBox 13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7" name="Retângulo 56"/>
          <p:cNvSpPr/>
          <p:nvPr/>
        </p:nvSpPr>
        <p:spPr>
          <a:xfrm>
            <a:off x="1327484" y="6040010"/>
            <a:ext cx="198323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>
                <a:solidFill>
                  <a:prstClr val="black"/>
                </a:solidFill>
                <a:latin typeface="Telegraf"/>
              </a:rPr>
              <a:t>Precend</a:t>
            </a:r>
            <a:endParaRPr lang="en-US" sz="3400" b="1" dirty="0">
              <a:solidFill>
                <a:prstClr val="black"/>
              </a:solidFill>
              <a:latin typeface="Telegraf"/>
            </a:endParaRPr>
          </a:p>
        </p:txBody>
      </p:sp>
    </p:spTree>
    <p:extLst>
      <p:ext uri="{BB962C8B-B14F-4D97-AF65-F5344CB8AC3E}">
        <p14:creationId xmlns:p14="http://schemas.microsoft.com/office/powerpoint/2010/main" val="3623598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3"/>
          <p:cNvSpPr/>
          <p:nvPr/>
        </p:nvSpPr>
        <p:spPr>
          <a:xfrm>
            <a:off x="10829433" y="8382360"/>
            <a:ext cx="5623061" cy="174296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185B74"/>
          </a:solidFill>
        </p:spPr>
      </p:sp>
      <p:sp>
        <p:nvSpPr>
          <p:cNvPr id="11" name="Freeform 3"/>
          <p:cNvSpPr/>
          <p:nvPr/>
        </p:nvSpPr>
        <p:spPr>
          <a:xfrm>
            <a:off x="1677309" y="8382360"/>
            <a:ext cx="5623061" cy="174296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185B74"/>
          </a:solidFill>
        </p:spPr>
      </p:sp>
      <p:sp>
        <p:nvSpPr>
          <p:cNvPr id="16" name="TextBox 16"/>
          <p:cNvSpPr txBox="1"/>
          <p:nvPr/>
        </p:nvSpPr>
        <p:spPr>
          <a:xfrm>
            <a:off x="359246" y="443956"/>
            <a:ext cx="9578765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000" dirty="0" err="1">
                <a:solidFill>
                  <a:srgbClr val="185B74"/>
                </a:solidFill>
                <a:latin typeface="Telegraf Bold"/>
              </a:rPr>
              <a:t>Documentação</a:t>
            </a:r>
            <a:r>
              <a:rPr lang="en-US" sz="6000" dirty="0">
                <a:solidFill>
                  <a:srgbClr val="185B74"/>
                </a:solidFill>
                <a:latin typeface="Telegraf Bold"/>
              </a:rPr>
              <a:t> Legal</a:t>
            </a:r>
          </a:p>
        </p:txBody>
      </p:sp>
      <p:grpSp>
        <p:nvGrpSpPr>
          <p:cNvPr id="17" name="Group 2"/>
          <p:cNvGrpSpPr/>
          <p:nvPr/>
        </p:nvGrpSpPr>
        <p:grpSpPr>
          <a:xfrm>
            <a:off x="762000" y="1623065"/>
            <a:ext cx="7585742" cy="7779339"/>
            <a:chOff x="0" y="0"/>
            <a:chExt cx="2288133" cy="2288133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2288133" cy="2288133"/>
            </a:xfrm>
            <a:custGeom>
              <a:avLst/>
              <a:gdLst/>
              <a:ahLst/>
              <a:cxnLst/>
              <a:rect l="l" t="t" r="r" b="b"/>
              <a:pathLst>
                <a:path w="2288133" h="2288133">
                  <a:moveTo>
                    <a:pt x="0" y="0"/>
                  </a:moveTo>
                  <a:lnTo>
                    <a:pt x="2288133" y="0"/>
                  </a:lnTo>
                  <a:lnTo>
                    <a:pt x="2288133" y="2288133"/>
                  </a:lnTo>
                  <a:lnTo>
                    <a:pt x="0" y="22881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4"/>
            <p:cNvSpPr txBox="1"/>
            <p:nvPr/>
          </p:nvSpPr>
          <p:spPr>
            <a:xfrm>
              <a:off x="0" y="-38100"/>
              <a:ext cx="2288133" cy="232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"/>
          <p:cNvGrpSpPr/>
          <p:nvPr/>
        </p:nvGrpSpPr>
        <p:grpSpPr>
          <a:xfrm>
            <a:off x="9753600" y="1623065"/>
            <a:ext cx="7585742" cy="7779339"/>
            <a:chOff x="0" y="0"/>
            <a:chExt cx="2288133" cy="2288133"/>
          </a:xfrm>
        </p:grpSpPr>
        <p:sp>
          <p:nvSpPr>
            <p:cNvPr id="21" name="Freeform 3"/>
            <p:cNvSpPr/>
            <p:nvPr/>
          </p:nvSpPr>
          <p:spPr>
            <a:xfrm>
              <a:off x="0" y="0"/>
              <a:ext cx="2288133" cy="2288133"/>
            </a:xfrm>
            <a:custGeom>
              <a:avLst/>
              <a:gdLst/>
              <a:ahLst/>
              <a:cxnLst/>
              <a:rect l="l" t="t" r="r" b="b"/>
              <a:pathLst>
                <a:path w="2288133" h="2288133">
                  <a:moveTo>
                    <a:pt x="0" y="0"/>
                  </a:moveTo>
                  <a:lnTo>
                    <a:pt x="2288133" y="0"/>
                  </a:lnTo>
                  <a:lnTo>
                    <a:pt x="2288133" y="2288133"/>
                  </a:lnTo>
                  <a:lnTo>
                    <a:pt x="0" y="22881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4"/>
            <p:cNvSpPr txBox="1"/>
            <p:nvPr/>
          </p:nvSpPr>
          <p:spPr>
            <a:xfrm>
              <a:off x="0" y="-38100"/>
              <a:ext cx="2288133" cy="232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7916" t="32964" r="44584" b="15185"/>
          <a:stretch/>
        </p:blipFill>
        <p:spPr>
          <a:xfrm>
            <a:off x="1126036" y="1779183"/>
            <a:ext cx="6857669" cy="7370193"/>
          </a:xfrm>
          <a:prstGeom prst="rect">
            <a:avLst/>
          </a:prstGeom>
        </p:spPr>
      </p:pic>
      <p:sp>
        <p:nvSpPr>
          <p:cNvPr id="13" name="TextBox 15"/>
          <p:cNvSpPr txBox="1"/>
          <p:nvPr/>
        </p:nvSpPr>
        <p:spPr>
          <a:xfrm>
            <a:off x="4041651" y="9526773"/>
            <a:ext cx="501755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2928" dirty="0">
                <a:solidFill>
                  <a:schemeClr val="bg1"/>
                </a:solidFill>
                <a:latin typeface="Telegraf Bold"/>
              </a:rPr>
              <a:t>CNPJ</a:t>
            </a:r>
          </a:p>
        </p:txBody>
      </p:sp>
      <p:sp>
        <p:nvSpPr>
          <p:cNvPr id="24" name="TextBox 15"/>
          <p:cNvSpPr txBox="1"/>
          <p:nvPr/>
        </p:nvSpPr>
        <p:spPr>
          <a:xfrm>
            <a:off x="13411200" y="9500034"/>
            <a:ext cx="501755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2928" dirty="0">
                <a:solidFill>
                  <a:schemeClr val="bg1"/>
                </a:solidFill>
                <a:latin typeface="Telegraf Bold"/>
              </a:rPr>
              <a:t>FIC</a:t>
            </a:r>
          </a:p>
        </p:txBody>
      </p:sp>
      <p:pic>
        <p:nvPicPr>
          <p:cNvPr id="27" name="Espaço Reservado para Conteúdo 7">
            <a:extLst>
              <a:ext uri="{FF2B5EF4-FFF2-40B4-BE49-F238E27FC236}">
                <a16:creationId xmlns:a16="http://schemas.microsoft.com/office/drawing/2014/main" id="{0920881C-25E5-B6C8-2DB3-B91761431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77" t="14667" r="30800" b="5333"/>
          <a:stretch/>
        </p:blipFill>
        <p:spPr>
          <a:xfrm>
            <a:off x="11016581" y="1751801"/>
            <a:ext cx="5248766" cy="7528108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7453621" y="10043664"/>
            <a:ext cx="54723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Arquivos: Cedidos pelo Centro Especializado em Histotecnologia.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1873581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3"/>
          <p:cNvSpPr/>
          <p:nvPr/>
        </p:nvSpPr>
        <p:spPr>
          <a:xfrm>
            <a:off x="10734940" y="8404409"/>
            <a:ext cx="5623061" cy="174296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185B74"/>
          </a:solidFill>
        </p:spPr>
      </p:sp>
      <p:sp>
        <p:nvSpPr>
          <p:cNvPr id="27" name="Freeform 3"/>
          <p:cNvSpPr/>
          <p:nvPr/>
        </p:nvSpPr>
        <p:spPr>
          <a:xfrm>
            <a:off x="1497846" y="8423211"/>
            <a:ext cx="5973264" cy="174296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185B74"/>
          </a:solidFill>
        </p:spPr>
      </p:sp>
      <p:sp>
        <p:nvSpPr>
          <p:cNvPr id="16" name="TextBox 16"/>
          <p:cNvSpPr txBox="1"/>
          <p:nvPr/>
        </p:nvSpPr>
        <p:spPr>
          <a:xfrm>
            <a:off x="359246" y="443956"/>
            <a:ext cx="9578765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000" dirty="0" err="1">
                <a:solidFill>
                  <a:srgbClr val="185B74"/>
                </a:solidFill>
                <a:latin typeface="Telegraf Bold"/>
              </a:rPr>
              <a:t>Documentação</a:t>
            </a:r>
            <a:r>
              <a:rPr lang="en-US" sz="6000" dirty="0">
                <a:solidFill>
                  <a:srgbClr val="185B74"/>
                </a:solidFill>
                <a:latin typeface="Telegraf Bold"/>
              </a:rPr>
              <a:t> Legal</a:t>
            </a:r>
          </a:p>
        </p:txBody>
      </p:sp>
      <p:grpSp>
        <p:nvGrpSpPr>
          <p:cNvPr id="17" name="Group 2"/>
          <p:cNvGrpSpPr/>
          <p:nvPr/>
        </p:nvGrpSpPr>
        <p:grpSpPr>
          <a:xfrm>
            <a:off x="762000" y="1452744"/>
            <a:ext cx="7585742" cy="7779339"/>
            <a:chOff x="0" y="0"/>
            <a:chExt cx="2288133" cy="2288133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2288133" cy="2288133"/>
            </a:xfrm>
            <a:custGeom>
              <a:avLst/>
              <a:gdLst/>
              <a:ahLst/>
              <a:cxnLst/>
              <a:rect l="l" t="t" r="r" b="b"/>
              <a:pathLst>
                <a:path w="2288133" h="2288133">
                  <a:moveTo>
                    <a:pt x="0" y="0"/>
                  </a:moveTo>
                  <a:lnTo>
                    <a:pt x="2288133" y="0"/>
                  </a:lnTo>
                  <a:lnTo>
                    <a:pt x="2288133" y="2288133"/>
                  </a:lnTo>
                  <a:lnTo>
                    <a:pt x="0" y="22881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4"/>
            <p:cNvSpPr txBox="1"/>
            <p:nvPr/>
          </p:nvSpPr>
          <p:spPr>
            <a:xfrm>
              <a:off x="0" y="-38100"/>
              <a:ext cx="2288133" cy="232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"/>
          <p:cNvGrpSpPr/>
          <p:nvPr/>
        </p:nvGrpSpPr>
        <p:grpSpPr>
          <a:xfrm>
            <a:off x="9753600" y="1623065"/>
            <a:ext cx="7585742" cy="7779339"/>
            <a:chOff x="0" y="0"/>
            <a:chExt cx="2288133" cy="2288133"/>
          </a:xfrm>
        </p:grpSpPr>
        <p:sp>
          <p:nvSpPr>
            <p:cNvPr id="21" name="Freeform 3"/>
            <p:cNvSpPr/>
            <p:nvPr/>
          </p:nvSpPr>
          <p:spPr>
            <a:xfrm>
              <a:off x="0" y="0"/>
              <a:ext cx="2288133" cy="2288133"/>
            </a:xfrm>
            <a:custGeom>
              <a:avLst/>
              <a:gdLst/>
              <a:ahLst/>
              <a:cxnLst/>
              <a:rect l="l" t="t" r="r" b="b"/>
              <a:pathLst>
                <a:path w="2288133" h="2288133">
                  <a:moveTo>
                    <a:pt x="0" y="0"/>
                  </a:moveTo>
                  <a:lnTo>
                    <a:pt x="2288133" y="0"/>
                  </a:lnTo>
                  <a:lnTo>
                    <a:pt x="2288133" y="2288133"/>
                  </a:lnTo>
                  <a:lnTo>
                    <a:pt x="0" y="22881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4"/>
            <p:cNvSpPr txBox="1"/>
            <p:nvPr/>
          </p:nvSpPr>
          <p:spPr>
            <a:xfrm>
              <a:off x="0" y="-38100"/>
              <a:ext cx="2288133" cy="232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5"/>
          <p:cNvSpPr txBox="1"/>
          <p:nvPr/>
        </p:nvSpPr>
        <p:spPr>
          <a:xfrm>
            <a:off x="1402226" y="9232083"/>
            <a:ext cx="6154735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700" dirty="0">
                <a:solidFill>
                  <a:schemeClr val="bg1"/>
                </a:solidFill>
                <a:latin typeface="Telegraf Bold"/>
              </a:rPr>
              <a:t>ALVARÁ DE LOCALIZAÇÃO E FUNCIONAMENTO</a:t>
            </a:r>
          </a:p>
        </p:txBody>
      </p:sp>
      <p:sp>
        <p:nvSpPr>
          <p:cNvPr id="24" name="TextBox 15"/>
          <p:cNvSpPr txBox="1"/>
          <p:nvPr/>
        </p:nvSpPr>
        <p:spPr>
          <a:xfrm>
            <a:off x="13106400" y="9526773"/>
            <a:ext cx="501755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2928" dirty="0">
                <a:solidFill>
                  <a:schemeClr val="bg1"/>
                </a:solidFill>
                <a:latin typeface="Telegraf Bold"/>
              </a:rPr>
              <a:t>AVCB</a:t>
            </a:r>
          </a:p>
        </p:txBody>
      </p:sp>
      <p:pic>
        <p:nvPicPr>
          <p:cNvPr id="25" name="Espaço Reservado para Conteúdo 4">
            <a:extLst>
              <a:ext uri="{FF2B5EF4-FFF2-40B4-BE49-F238E27FC236}">
                <a16:creationId xmlns:a16="http://schemas.microsoft.com/office/drawing/2014/main" id="{C6BA7A2A-E12D-A580-9FF6-A4B40CB41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33" t="14667" r="32578" b="12667"/>
          <a:stretch/>
        </p:blipFill>
        <p:spPr>
          <a:xfrm>
            <a:off x="11049000" y="1779183"/>
            <a:ext cx="5183930" cy="7370193"/>
          </a:xfrm>
          <a:prstGeom prst="rect">
            <a:avLst/>
          </a:prstGeom>
        </p:spPr>
      </p:pic>
      <p:pic>
        <p:nvPicPr>
          <p:cNvPr id="26" name="Espaço Reservado para Conteúdo 7">
            <a:extLst>
              <a:ext uri="{FF2B5EF4-FFF2-40B4-BE49-F238E27FC236}">
                <a16:creationId xmlns:a16="http://schemas.microsoft.com/office/drawing/2014/main" id="{1D1258B0-260F-F424-AC74-4E04C6915C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00" t="14667" r="30444" b="4222"/>
          <a:stretch/>
        </p:blipFill>
        <p:spPr>
          <a:xfrm>
            <a:off x="2075252" y="1779183"/>
            <a:ext cx="4959238" cy="7126463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7453621" y="10043664"/>
            <a:ext cx="54723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Arquivos: Cedidos pelo Centro Especializado em Histotecnologia.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933205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3"/>
          <p:cNvSpPr/>
          <p:nvPr/>
        </p:nvSpPr>
        <p:spPr>
          <a:xfrm>
            <a:off x="10734940" y="8404409"/>
            <a:ext cx="5623061" cy="174296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185B74"/>
          </a:solidFill>
        </p:spPr>
      </p:sp>
      <p:sp>
        <p:nvSpPr>
          <p:cNvPr id="27" name="Freeform 3"/>
          <p:cNvSpPr/>
          <p:nvPr/>
        </p:nvSpPr>
        <p:spPr>
          <a:xfrm>
            <a:off x="1497846" y="8423211"/>
            <a:ext cx="5973264" cy="174296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185B74"/>
          </a:solidFill>
        </p:spPr>
      </p:sp>
      <p:sp>
        <p:nvSpPr>
          <p:cNvPr id="16" name="TextBox 16"/>
          <p:cNvSpPr txBox="1"/>
          <p:nvPr/>
        </p:nvSpPr>
        <p:spPr>
          <a:xfrm>
            <a:off x="359246" y="443956"/>
            <a:ext cx="9578765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000" dirty="0" err="1">
                <a:solidFill>
                  <a:srgbClr val="185B74"/>
                </a:solidFill>
                <a:latin typeface="Telegraf Bold"/>
              </a:rPr>
              <a:t>Documentação</a:t>
            </a:r>
            <a:r>
              <a:rPr lang="en-US" sz="6000" dirty="0">
                <a:solidFill>
                  <a:srgbClr val="185B74"/>
                </a:solidFill>
                <a:latin typeface="Telegraf Bold"/>
              </a:rPr>
              <a:t> Legal</a:t>
            </a:r>
          </a:p>
        </p:txBody>
      </p:sp>
      <p:grpSp>
        <p:nvGrpSpPr>
          <p:cNvPr id="17" name="Group 2"/>
          <p:cNvGrpSpPr/>
          <p:nvPr/>
        </p:nvGrpSpPr>
        <p:grpSpPr>
          <a:xfrm>
            <a:off x="762000" y="1452744"/>
            <a:ext cx="7585742" cy="7779339"/>
            <a:chOff x="0" y="0"/>
            <a:chExt cx="2288133" cy="2288133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2288133" cy="2288133"/>
            </a:xfrm>
            <a:custGeom>
              <a:avLst/>
              <a:gdLst/>
              <a:ahLst/>
              <a:cxnLst/>
              <a:rect l="l" t="t" r="r" b="b"/>
              <a:pathLst>
                <a:path w="2288133" h="2288133">
                  <a:moveTo>
                    <a:pt x="0" y="0"/>
                  </a:moveTo>
                  <a:lnTo>
                    <a:pt x="2288133" y="0"/>
                  </a:lnTo>
                  <a:lnTo>
                    <a:pt x="2288133" y="2288133"/>
                  </a:lnTo>
                  <a:lnTo>
                    <a:pt x="0" y="22881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4"/>
            <p:cNvSpPr txBox="1"/>
            <p:nvPr/>
          </p:nvSpPr>
          <p:spPr>
            <a:xfrm>
              <a:off x="0" y="-38100"/>
              <a:ext cx="2288133" cy="232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"/>
          <p:cNvGrpSpPr/>
          <p:nvPr/>
        </p:nvGrpSpPr>
        <p:grpSpPr>
          <a:xfrm>
            <a:off x="9753600" y="1623065"/>
            <a:ext cx="7585742" cy="7779339"/>
            <a:chOff x="0" y="0"/>
            <a:chExt cx="2288133" cy="2288133"/>
          </a:xfrm>
        </p:grpSpPr>
        <p:sp>
          <p:nvSpPr>
            <p:cNvPr id="21" name="Freeform 3"/>
            <p:cNvSpPr/>
            <p:nvPr/>
          </p:nvSpPr>
          <p:spPr>
            <a:xfrm>
              <a:off x="0" y="0"/>
              <a:ext cx="2288133" cy="2288133"/>
            </a:xfrm>
            <a:custGeom>
              <a:avLst/>
              <a:gdLst/>
              <a:ahLst/>
              <a:cxnLst/>
              <a:rect l="l" t="t" r="r" b="b"/>
              <a:pathLst>
                <a:path w="2288133" h="2288133">
                  <a:moveTo>
                    <a:pt x="0" y="0"/>
                  </a:moveTo>
                  <a:lnTo>
                    <a:pt x="2288133" y="0"/>
                  </a:lnTo>
                  <a:lnTo>
                    <a:pt x="2288133" y="2288133"/>
                  </a:lnTo>
                  <a:lnTo>
                    <a:pt x="0" y="22881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4"/>
            <p:cNvSpPr txBox="1"/>
            <p:nvPr/>
          </p:nvSpPr>
          <p:spPr>
            <a:xfrm>
              <a:off x="0" y="-38100"/>
              <a:ext cx="2288133" cy="232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5"/>
          <p:cNvSpPr txBox="1"/>
          <p:nvPr/>
        </p:nvSpPr>
        <p:spPr>
          <a:xfrm>
            <a:off x="1407110" y="9412265"/>
            <a:ext cx="6154735" cy="408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700" dirty="0">
                <a:solidFill>
                  <a:schemeClr val="bg1"/>
                </a:solidFill>
                <a:latin typeface="Telegraf Bold"/>
              </a:rPr>
              <a:t>PCMSO</a:t>
            </a:r>
          </a:p>
        </p:txBody>
      </p:sp>
      <p:sp>
        <p:nvSpPr>
          <p:cNvPr id="24" name="TextBox 15"/>
          <p:cNvSpPr txBox="1"/>
          <p:nvPr/>
        </p:nvSpPr>
        <p:spPr>
          <a:xfrm>
            <a:off x="13106400" y="9526773"/>
            <a:ext cx="501755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2928" dirty="0">
                <a:solidFill>
                  <a:schemeClr val="bg1"/>
                </a:solidFill>
                <a:latin typeface="Telegraf Bold"/>
              </a:rPr>
              <a:t>PGRSS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453621" y="10043664"/>
            <a:ext cx="54723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Arquivos: Cedidos pelo Centro Especializado em Histotecnologia.</a:t>
            </a:r>
            <a:endParaRPr lang="pt-BR" sz="1000" i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7917" t="28518" r="26249" b="7037"/>
          <a:stretch/>
        </p:blipFill>
        <p:spPr>
          <a:xfrm>
            <a:off x="10738534" y="1824104"/>
            <a:ext cx="5348579" cy="75052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47500" t="25555" r="25416" b="7037"/>
          <a:stretch/>
        </p:blipFill>
        <p:spPr>
          <a:xfrm>
            <a:off x="1783741" y="1561383"/>
            <a:ext cx="5401471" cy="756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46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3"/>
          <p:cNvSpPr/>
          <p:nvPr/>
        </p:nvSpPr>
        <p:spPr>
          <a:xfrm>
            <a:off x="10734940" y="8404409"/>
            <a:ext cx="6257660" cy="174296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185B74"/>
          </a:solidFill>
        </p:spPr>
      </p:sp>
      <p:sp>
        <p:nvSpPr>
          <p:cNvPr id="27" name="Freeform 3"/>
          <p:cNvSpPr/>
          <p:nvPr/>
        </p:nvSpPr>
        <p:spPr>
          <a:xfrm>
            <a:off x="1497846" y="8423211"/>
            <a:ext cx="5973264" cy="174296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185B74"/>
          </a:solidFill>
        </p:spPr>
      </p:sp>
      <p:sp>
        <p:nvSpPr>
          <p:cNvPr id="16" name="TextBox 16"/>
          <p:cNvSpPr txBox="1"/>
          <p:nvPr/>
        </p:nvSpPr>
        <p:spPr>
          <a:xfrm>
            <a:off x="359246" y="443956"/>
            <a:ext cx="9578765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000" dirty="0" err="1">
                <a:solidFill>
                  <a:srgbClr val="185B74"/>
                </a:solidFill>
                <a:latin typeface="Telegraf Bold"/>
              </a:rPr>
              <a:t>Documentação</a:t>
            </a:r>
            <a:r>
              <a:rPr lang="en-US" sz="6000" dirty="0">
                <a:solidFill>
                  <a:srgbClr val="185B74"/>
                </a:solidFill>
                <a:latin typeface="Telegraf Bold"/>
              </a:rPr>
              <a:t> Legal</a:t>
            </a:r>
          </a:p>
        </p:txBody>
      </p:sp>
      <p:grpSp>
        <p:nvGrpSpPr>
          <p:cNvPr id="17" name="Group 2"/>
          <p:cNvGrpSpPr/>
          <p:nvPr/>
        </p:nvGrpSpPr>
        <p:grpSpPr>
          <a:xfrm>
            <a:off x="762000" y="1452744"/>
            <a:ext cx="7585742" cy="7779339"/>
            <a:chOff x="0" y="0"/>
            <a:chExt cx="2288133" cy="2288133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2288133" cy="2288133"/>
            </a:xfrm>
            <a:custGeom>
              <a:avLst/>
              <a:gdLst/>
              <a:ahLst/>
              <a:cxnLst/>
              <a:rect l="l" t="t" r="r" b="b"/>
              <a:pathLst>
                <a:path w="2288133" h="2288133">
                  <a:moveTo>
                    <a:pt x="0" y="0"/>
                  </a:moveTo>
                  <a:lnTo>
                    <a:pt x="2288133" y="0"/>
                  </a:lnTo>
                  <a:lnTo>
                    <a:pt x="2288133" y="2288133"/>
                  </a:lnTo>
                  <a:lnTo>
                    <a:pt x="0" y="22881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4"/>
            <p:cNvSpPr txBox="1"/>
            <p:nvPr/>
          </p:nvSpPr>
          <p:spPr>
            <a:xfrm>
              <a:off x="0" y="-38100"/>
              <a:ext cx="2288133" cy="232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"/>
          <p:cNvGrpSpPr/>
          <p:nvPr/>
        </p:nvGrpSpPr>
        <p:grpSpPr>
          <a:xfrm>
            <a:off x="9753600" y="1623065"/>
            <a:ext cx="7585742" cy="7779339"/>
            <a:chOff x="0" y="0"/>
            <a:chExt cx="2288133" cy="2288133"/>
          </a:xfrm>
        </p:grpSpPr>
        <p:sp>
          <p:nvSpPr>
            <p:cNvPr id="21" name="Freeform 3"/>
            <p:cNvSpPr/>
            <p:nvPr/>
          </p:nvSpPr>
          <p:spPr>
            <a:xfrm>
              <a:off x="0" y="0"/>
              <a:ext cx="2288133" cy="2288133"/>
            </a:xfrm>
            <a:custGeom>
              <a:avLst/>
              <a:gdLst/>
              <a:ahLst/>
              <a:cxnLst/>
              <a:rect l="l" t="t" r="r" b="b"/>
              <a:pathLst>
                <a:path w="2288133" h="2288133">
                  <a:moveTo>
                    <a:pt x="0" y="0"/>
                  </a:moveTo>
                  <a:lnTo>
                    <a:pt x="2288133" y="0"/>
                  </a:lnTo>
                  <a:lnTo>
                    <a:pt x="2288133" y="2288133"/>
                  </a:lnTo>
                  <a:lnTo>
                    <a:pt x="0" y="22881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4"/>
            <p:cNvSpPr txBox="1"/>
            <p:nvPr/>
          </p:nvSpPr>
          <p:spPr>
            <a:xfrm>
              <a:off x="0" y="-38100"/>
              <a:ext cx="2288133" cy="232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5"/>
          <p:cNvSpPr txBox="1"/>
          <p:nvPr/>
        </p:nvSpPr>
        <p:spPr>
          <a:xfrm>
            <a:off x="1407110" y="9412265"/>
            <a:ext cx="6154735" cy="408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700" dirty="0">
                <a:solidFill>
                  <a:schemeClr val="bg1"/>
                </a:solidFill>
                <a:latin typeface="Telegraf Bold"/>
              </a:rPr>
              <a:t>PGR</a:t>
            </a:r>
          </a:p>
        </p:txBody>
      </p:sp>
      <p:sp>
        <p:nvSpPr>
          <p:cNvPr id="24" name="TextBox 15"/>
          <p:cNvSpPr txBox="1"/>
          <p:nvPr/>
        </p:nvSpPr>
        <p:spPr>
          <a:xfrm>
            <a:off x="11734800" y="9503181"/>
            <a:ext cx="501755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2800" dirty="0">
                <a:solidFill>
                  <a:schemeClr val="bg1"/>
                </a:solidFill>
                <a:latin typeface="Telegraf Bold"/>
              </a:rPr>
              <a:t>DISPENSA DE LICENÇA</a:t>
            </a:r>
          </a:p>
        </p:txBody>
      </p:sp>
      <p:pic>
        <p:nvPicPr>
          <p:cNvPr id="14" name="Espaço Reservado para Conteúdo 7">
            <a:extLst>
              <a:ext uri="{FF2B5EF4-FFF2-40B4-BE49-F238E27FC236}">
                <a16:creationId xmlns:a16="http://schemas.microsoft.com/office/drawing/2014/main" id="{0595E729-0D4D-A9FA-ED30-A7FBA3DDD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89" t="14667" r="32044" b="12000"/>
          <a:stretch/>
        </p:blipFill>
        <p:spPr>
          <a:xfrm>
            <a:off x="10859179" y="1673746"/>
            <a:ext cx="5374584" cy="7677975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7453621" y="10043664"/>
            <a:ext cx="54723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Arquivos: Cedidos pelo Centro Especializado em Histotecnologia.</a:t>
            </a:r>
            <a:endParaRPr lang="pt-BR" sz="1000" i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47917" t="26296" r="25417" b="6296"/>
          <a:stretch/>
        </p:blipFill>
        <p:spPr>
          <a:xfrm>
            <a:off x="1905000" y="1699599"/>
            <a:ext cx="5181600" cy="736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6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2137" y="419100"/>
            <a:ext cx="6144780" cy="9310198"/>
            <a:chOff x="215" y="1069"/>
            <a:chExt cx="1057197" cy="1442393"/>
          </a:xfrm>
        </p:grpSpPr>
        <p:sp>
          <p:nvSpPr>
            <p:cNvPr id="3" name="Freeform 3"/>
            <p:cNvSpPr/>
            <p:nvPr/>
          </p:nvSpPr>
          <p:spPr>
            <a:xfrm>
              <a:off x="215" y="1069"/>
              <a:ext cx="1057197" cy="1442393"/>
            </a:xfrm>
            <a:custGeom>
              <a:avLst/>
              <a:gdLst/>
              <a:ahLst/>
              <a:cxnLst/>
              <a:rect l="l" t="t" r="r" b="b"/>
              <a:pathLst>
                <a:path w="1057627" h="1444531">
                  <a:moveTo>
                    <a:pt x="0" y="0"/>
                  </a:moveTo>
                  <a:lnTo>
                    <a:pt x="1057627" y="0"/>
                  </a:lnTo>
                  <a:lnTo>
                    <a:pt x="1057627" y="1444531"/>
                  </a:lnTo>
                  <a:lnTo>
                    <a:pt x="0" y="14445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185B74"/>
              </a:solidFill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6666244" y="994578"/>
            <a:ext cx="973736" cy="538730"/>
            <a:chOff x="-181244" y="-66675"/>
            <a:chExt cx="256456" cy="141887"/>
          </a:xfrm>
        </p:grpSpPr>
        <p:sp>
          <p:nvSpPr>
            <p:cNvPr id="6" name="TextBox 6"/>
            <p:cNvSpPr txBox="1"/>
            <p:nvPr/>
          </p:nvSpPr>
          <p:spPr>
            <a:xfrm>
              <a:off x="0" y="-66675"/>
              <a:ext cx="75212" cy="1418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  <p:sp>
          <p:nvSpPr>
            <p:cNvPr id="5" name="Freeform 5"/>
            <p:cNvSpPr/>
            <p:nvPr/>
          </p:nvSpPr>
          <p:spPr>
            <a:xfrm>
              <a:off x="-181244" y="-65617"/>
              <a:ext cx="75212" cy="75212"/>
            </a:xfrm>
            <a:custGeom>
              <a:avLst/>
              <a:gdLst/>
              <a:ahLst/>
              <a:cxnLst/>
              <a:rect l="l" t="t" r="r" b="b"/>
              <a:pathLst>
                <a:path w="75212" h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185B74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6662679" y="1152436"/>
            <a:ext cx="6780055" cy="0"/>
          </a:xfrm>
          <a:prstGeom prst="line">
            <a:avLst/>
          </a:prstGeom>
          <a:ln w="38100" cap="flat">
            <a:solidFill>
              <a:srgbClr val="185B7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4026007" y="994578"/>
            <a:ext cx="3656122" cy="2441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>
                <a:solidFill>
                  <a:srgbClr val="185B74"/>
                </a:solidFill>
                <a:latin typeface="Telegraf Bold"/>
              </a:rPr>
              <a:t>Marcelo </a:t>
            </a: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Araújo</a:t>
            </a:r>
            <a:r>
              <a:rPr lang="en-US" sz="6488" dirty="0">
                <a:solidFill>
                  <a:srgbClr val="185B74"/>
                </a:solidFill>
                <a:latin typeface="Telegraf Bold"/>
              </a:rPr>
              <a:t> </a:t>
            </a:r>
          </a:p>
          <a:p>
            <a:pPr algn="l">
              <a:lnSpc>
                <a:spcPts val="6293"/>
              </a:lnSpc>
            </a:pP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Buzelin</a:t>
            </a:r>
            <a:endParaRPr lang="en-US" sz="6488" dirty="0">
              <a:solidFill>
                <a:srgbClr val="185B74"/>
              </a:solidFill>
              <a:latin typeface="Telegraf Bold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28DD3F1-D006-DAFD-B264-D1F016B8F52C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9" r="22340"/>
          <a:stretch/>
        </p:blipFill>
        <p:spPr bwMode="auto">
          <a:xfrm>
            <a:off x="603727" y="553016"/>
            <a:ext cx="5961600" cy="904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8"/>
          <p:cNvGrpSpPr/>
          <p:nvPr/>
        </p:nvGrpSpPr>
        <p:grpSpPr>
          <a:xfrm>
            <a:off x="6951816" y="3945623"/>
            <a:ext cx="202018" cy="230104"/>
            <a:chOff x="0" y="0"/>
            <a:chExt cx="53206" cy="60604"/>
          </a:xfrm>
        </p:grpSpPr>
        <p:sp>
          <p:nvSpPr>
            <p:cNvPr id="12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3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1"/>
          <p:cNvGrpSpPr/>
          <p:nvPr/>
        </p:nvGrpSpPr>
        <p:grpSpPr>
          <a:xfrm>
            <a:off x="6951816" y="4906862"/>
            <a:ext cx="202018" cy="230104"/>
            <a:chOff x="0" y="0"/>
            <a:chExt cx="53206" cy="60604"/>
          </a:xfrm>
        </p:grpSpPr>
        <p:sp>
          <p:nvSpPr>
            <p:cNvPr id="15" name="Freeform 12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6" name="TextBox 13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7" name="Group 14"/>
          <p:cNvGrpSpPr/>
          <p:nvPr/>
        </p:nvGrpSpPr>
        <p:grpSpPr>
          <a:xfrm>
            <a:off x="6951816" y="5823459"/>
            <a:ext cx="202018" cy="230104"/>
            <a:chOff x="0" y="0"/>
            <a:chExt cx="53206" cy="60604"/>
          </a:xfrm>
        </p:grpSpPr>
        <p:sp>
          <p:nvSpPr>
            <p:cNvPr id="18" name="Freeform 15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9" name="TextBox 16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17"/>
          <p:cNvGrpSpPr/>
          <p:nvPr/>
        </p:nvGrpSpPr>
        <p:grpSpPr>
          <a:xfrm>
            <a:off x="6951816" y="6739363"/>
            <a:ext cx="202018" cy="230104"/>
            <a:chOff x="0" y="0"/>
            <a:chExt cx="53206" cy="60604"/>
          </a:xfrm>
        </p:grpSpPr>
        <p:sp>
          <p:nvSpPr>
            <p:cNvPr id="21" name="Freeform 18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2" name="TextBox 19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4"/>
          <p:cNvSpPr txBox="1"/>
          <p:nvPr/>
        </p:nvSpPr>
        <p:spPr>
          <a:xfrm>
            <a:off x="7341915" y="3842666"/>
            <a:ext cx="767706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028" dirty="0" err="1">
                <a:latin typeface="Telegraf"/>
              </a:rPr>
              <a:t>Biólogo</a:t>
            </a:r>
            <a:endParaRPr lang="en-US" sz="3028" dirty="0">
              <a:latin typeface="Telegraf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7354408" y="5721132"/>
            <a:ext cx="1085739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2"/>
              </a:lnSpc>
            </a:pPr>
            <a:r>
              <a:rPr lang="en-US" sz="3028" dirty="0" err="1">
                <a:latin typeface="Telegraf"/>
              </a:rPr>
              <a:t>Mestre</a:t>
            </a:r>
            <a:r>
              <a:rPr lang="en-US" sz="3028" dirty="0">
                <a:latin typeface="Telegraf"/>
              </a:rPr>
              <a:t> </a:t>
            </a:r>
            <a:r>
              <a:rPr lang="en-US" sz="3028" dirty="0" err="1">
                <a:latin typeface="Telegraf"/>
              </a:rPr>
              <a:t>em</a:t>
            </a:r>
            <a:r>
              <a:rPr lang="en-US" sz="3028" dirty="0">
                <a:latin typeface="Telegraf"/>
              </a:rPr>
              <a:t> </a:t>
            </a:r>
            <a:r>
              <a:rPr lang="en-US" sz="3028" dirty="0" err="1">
                <a:latin typeface="Telegraf"/>
              </a:rPr>
              <a:t>Patologia</a:t>
            </a:r>
            <a:r>
              <a:rPr lang="en-US" sz="3028" dirty="0">
                <a:latin typeface="Telegraf"/>
              </a:rPr>
              <a:t> pela </a:t>
            </a:r>
            <a:r>
              <a:rPr lang="en-US" sz="3028" dirty="0" err="1">
                <a:latin typeface="Telegraf"/>
              </a:rPr>
              <a:t>Faculdade</a:t>
            </a:r>
            <a:r>
              <a:rPr lang="en-US" sz="3028" dirty="0">
                <a:latin typeface="Telegraf"/>
              </a:rPr>
              <a:t> de </a:t>
            </a:r>
            <a:r>
              <a:rPr lang="en-US" sz="3028" dirty="0" err="1">
                <a:latin typeface="Telegraf"/>
              </a:rPr>
              <a:t>Medicina</a:t>
            </a:r>
            <a:r>
              <a:rPr lang="en-US" sz="3028" dirty="0">
                <a:latin typeface="Telegraf"/>
              </a:rPr>
              <a:t> da UFMG</a:t>
            </a:r>
          </a:p>
        </p:txBody>
      </p:sp>
      <p:sp>
        <p:nvSpPr>
          <p:cNvPr id="25" name="TextBox 7"/>
          <p:cNvSpPr txBox="1"/>
          <p:nvPr/>
        </p:nvSpPr>
        <p:spPr>
          <a:xfrm>
            <a:off x="7341915" y="6636406"/>
            <a:ext cx="1234440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028" dirty="0" err="1">
                <a:latin typeface="Telegraf"/>
              </a:rPr>
              <a:t>Sócio-diretor</a:t>
            </a:r>
            <a:r>
              <a:rPr lang="en-US" sz="3028" dirty="0">
                <a:latin typeface="Telegraf"/>
              </a:rPr>
              <a:t> do Centro </a:t>
            </a:r>
            <a:r>
              <a:rPr lang="en-US" sz="3028" dirty="0" err="1">
                <a:latin typeface="Telegraf"/>
              </a:rPr>
              <a:t>Especializado</a:t>
            </a:r>
            <a:r>
              <a:rPr lang="en-US" sz="3028" dirty="0">
                <a:latin typeface="Telegraf"/>
              </a:rPr>
              <a:t> </a:t>
            </a:r>
            <a:r>
              <a:rPr lang="en-US" sz="3028" dirty="0" err="1">
                <a:latin typeface="Telegraf"/>
              </a:rPr>
              <a:t>em</a:t>
            </a:r>
            <a:r>
              <a:rPr lang="en-US" sz="3028" dirty="0">
                <a:latin typeface="Telegraf"/>
              </a:rPr>
              <a:t> </a:t>
            </a:r>
            <a:r>
              <a:rPr lang="en-US" sz="3028" dirty="0" err="1">
                <a:latin typeface="Telegraf"/>
              </a:rPr>
              <a:t>Histotecnologia</a:t>
            </a:r>
            <a:endParaRPr lang="en-US" sz="3028" dirty="0">
              <a:latin typeface="Telegraf"/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7356905" y="7568971"/>
            <a:ext cx="10689762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028" dirty="0" err="1">
                <a:latin typeface="Telegraf"/>
              </a:rPr>
              <a:t>Coordenador</a:t>
            </a:r>
            <a:r>
              <a:rPr lang="en-US" sz="3028" dirty="0">
                <a:latin typeface="Telegraf"/>
              </a:rPr>
              <a:t> do </a:t>
            </a:r>
            <a:r>
              <a:rPr lang="en-US" sz="3028" dirty="0" err="1">
                <a:latin typeface="Telegraf"/>
              </a:rPr>
              <a:t>Laboratório</a:t>
            </a:r>
            <a:r>
              <a:rPr lang="en-US" sz="3028" dirty="0">
                <a:latin typeface="Telegraf"/>
              </a:rPr>
              <a:t> de </a:t>
            </a:r>
            <a:r>
              <a:rPr lang="en-US" sz="3028" dirty="0" err="1">
                <a:latin typeface="Telegraf"/>
              </a:rPr>
              <a:t>Anatomia</a:t>
            </a:r>
            <a:r>
              <a:rPr lang="en-US" sz="3028" dirty="0">
                <a:latin typeface="Telegraf"/>
              </a:rPr>
              <a:t> </a:t>
            </a:r>
            <a:r>
              <a:rPr lang="en-US" sz="3028" dirty="0" err="1">
                <a:latin typeface="Telegraf"/>
              </a:rPr>
              <a:t>Patológica</a:t>
            </a:r>
            <a:r>
              <a:rPr lang="en-US" sz="3028" dirty="0">
                <a:latin typeface="Telegraf"/>
              </a:rPr>
              <a:t> do Hospital </a:t>
            </a:r>
            <a:r>
              <a:rPr lang="en-US" sz="3028" dirty="0" err="1">
                <a:latin typeface="Telegraf"/>
              </a:rPr>
              <a:t>Felício</a:t>
            </a:r>
            <a:r>
              <a:rPr lang="en-US" sz="3028" dirty="0">
                <a:latin typeface="Telegraf"/>
              </a:rPr>
              <a:t> </a:t>
            </a:r>
            <a:r>
              <a:rPr lang="en-US" sz="3028" dirty="0" err="1">
                <a:latin typeface="Telegraf"/>
              </a:rPr>
              <a:t>Rocho</a:t>
            </a:r>
            <a:endParaRPr lang="en-US" sz="3028" dirty="0">
              <a:latin typeface="Telegraf"/>
            </a:endParaRPr>
          </a:p>
        </p:txBody>
      </p:sp>
      <p:grpSp>
        <p:nvGrpSpPr>
          <p:cNvPr id="27" name="Group 17"/>
          <p:cNvGrpSpPr/>
          <p:nvPr/>
        </p:nvGrpSpPr>
        <p:grpSpPr>
          <a:xfrm>
            <a:off x="6955364" y="7658100"/>
            <a:ext cx="202018" cy="230104"/>
            <a:chOff x="0" y="0"/>
            <a:chExt cx="53206" cy="60604"/>
          </a:xfrm>
        </p:grpSpPr>
        <p:sp>
          <p:nvSpPr>
            <p:cNvPr id="28" name="Freeform 18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9" name="TextBox 19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4"/>
          <p:cNvSpPr txBox="1"/>
          <p:nvPr/>
        </p:nvSpPr>
        <p:spPr>
          <a:xfrm>
            <a:off x="7354408" y="4788643"/>
            <a:ext cx="767706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028" dirty="0" err="1">
                <a:latin typeface="Telegraf"/>
              </a:rPr>
              <a:t>Pós-graduado</a:t>
            </a:r>
            <a:r>
              <a:rPr lang="en-US" sz="3028" dirty="0">
                <a:latin typeface="Telegraf"/>
              </a:rPr>
              <a:t> </a:t>
            </a:r>
            <a:r>
              <a:rPr lang="en-US" sz="3028" dirty="0" err="1">
                <a:latin typeface="Telegraf"/>
              </a:rPr>
              <a:t>em</a:t>
            </a:r>
            <a:r>
              <a:rPr lang="en-US" sz="3028" dirty="0">
                <a:latin typeface="Telegraf"/>
              </a:rPr>
              <a:t> </a:t>
            </a:r>
            <a:r>
              <a:rPr lang="en-US" sz="3028" dirty="0" err="1">
                <a:latin typeface="Telegraf"/>
              </a:rPr>
              <a:t>Fisiopatologia</a:t>
            </a:r>
            <a:endParaRPr lang="en-US" sz="3028" dirty="0">
              <a:latin typeface="Telegra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3"/>
          <p:cNvSpPr/>
          <p:nvPr/>
        </p:nvSpPr>
        <p:spPr>
          <a:xfrm>
            <a:off x="7162800" y="8343900"/>
            <a:ext cx="5973264" cy="178612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185B74"/>
          </a:solidFill>
        </p:spPr>
      </p:sp>
      <p:sp>
        <p:nvSpPr>
          <p:cNvPr id="16" name="TextBox 16"/>
          <p:cNvSpPr txBox="1"/>
          <p:nvPr/>
        </p:nvSpPr>
        <p:spPr>
          <a:xfrm>
            <a:off x="359246" y="443956"/>
            <a:ext cx="9578765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000" dirty="0" err="1">
                <a:solidFill>
                  <a:srgbClr val="185B74"/>
                </a:solidFill>
                <a:latin typeface="Telegraf Bold"/>
              </a:rPr>
              <a:t>Documentação</a:t>
            </a:r>
            <a:r>
              <a:rPr lang="en-US" sz="6000" dirty="0">
                <a:solidFill>
                  <a:srgbClr val="185B74"/>
                </a:solidFill>
                <a:latin typeface="Telegraf Bold"/>
              </a:rPr>
              <a:t> Legal</a:t>
            </a:r>
          </a:p>
        </p:txBody>
      </p:sp>
      <p:grpSp>
        <p:nvGrpSpPr>
          <p:cNvPr id="17" name="Group 2"/>
          <p:cNvGrpSpPr/>
          <p:nvPr/>
        </p:nvGrpSpPr>
        <p:grpSpPr>
          <a:xfrm>
            <a:off x="6553200" y="1504303"/>
            <a:ext cx="7585742" cy="7779339"/>
            <a:chOff x="0" y="0"/>
            <a:chExt cx="2288133" cy="2288133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2288133" cy="2288133"/>
            </a:xfrm>
            <a:custGeom>
              <a:avLst/>
              <a:gdLst/>
              <a:ahLst/>
              <a:cxnLst/>
              <a:rect l="l" t="t" r="r" b="b"/>
              <a:pathLst>
                <a:path w="2288133" h="2288133">
                  <a:moveTo>
                    <a:pt x="0" y="0"/>
                  </a:moveTo>
                  <a:lnTo>
                    <a:pt x="2288133" y="0"/>
                  </a:lnTo>
                  <a:lnTo>
                    <a:pt x="2288133" y="2288133"/>
                  </a:lnTo>
                  <a:lnTo>
                    <a:pt x="0" y="22881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4"/>
            <p:cNvSpPr txBox="1"/>
            <p:nvPr/>
          </p:nvSpPr>
          <p:spPr>
            <a:xfrm>
              <a:off x="0" y="-38100"/>
              <a:ext cx="2288133" cy="232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5"/>
          <p:cNvSpPr txBox="1"/>
          <p:nvPr/>
        </p:nvSpPr>
        <p:spPr>
          <a:xfrm>
            <a:off x="7162800" y="9283642"/>
            <a:ext cx="6154735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700" dirty="0">
                <a:solidFill>
                  <a:schemeClr val="bg1"/>
                </a:solidFill>
                <a:latin typeface="Telegraf Bold"/>
              </a:rPr>
              <a:t>RESPONSABILIDADE </a:t>
            </a:r>
          </a:p>
          <a:p>
            <a:pPr algn="ctr">
              <a:lnSpc>
                <a:spcPts val="3280"/>
              </a:lnSpc>
            </a:pPr>
            <a:r>
              <a:rPr lang="en-US" sz="2700" dirty="0">
                <a:solidFill>
                  <a:schemeClr val="bg1"/>
                </a:solidFill>
                <a:latin typeface="Telegraf Bold"/>
              </a:rPr>
              <a:t>TÉCNICA</a:t>
            </a:r>
          </a:p>
        </p:txBody>
      </p:sp>
      <p:sp>
        <p:nvSpPr>
          <p:cNvPr id="9" name="Retângulo 8"/>
          <p:cNvSpPr/>
          <p:nvPr/>
        </p:nvSpPr>
        <p:spPr>
          <a:xfrm>
            <a:off x="152400" y="9985415"/>
            <a:ext cx="54723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Arquivo: Cedido pelo Centro Especializado em Histotecnologia.</a:t>
            </a:r>
            <a:endParaRPr lang="pt-BR" sz="1000" i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7500" t="27778" r="26250" b="10741"/>
          <a:stretch/>
        </p:blipFill>
        <p:spPr>
          <a:xfrm>
            <a:off x="7431252" y="1693339"/>
            <a:ext cx="5617829" cy="74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23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3"/>
          <p:cNvSpPr/>
          <p:nvPr/>
        </p:nvSpPr>
        <p:spPr>
          <a:xfrm>
            <a:off x="1143000" y="3099368"/>
            <a:ext cx="6992260" cy="500959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185B74"/>
          </a:solidFill>
        </p:spPr>
      </p:sp>
      <p:sp>
        <p:nvSpPr>
          <p:cNvPr id="16" name="TextBox 16"/>
          <p:cNvSpPr txBox="1"/>
          <p:nvPr/>
        </p:nvSpPr>
        <p:spPr>
          <a:xfrm>
            <a:off x="359246" y="443956"/>
            <a:ext cx="9578765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000" dirty="0" err="1">
                <a:solidFill>
                  <a:srgbClr val="185B74"/>
                </a:solidFill>
                <a:latin typeface="Telegraf Bold"/>
              </a:rPr>
              <a:t>Documentação</a:t>
            </a:r>
            <a:r>
              <a:rPr lang="en-US" sz="6000" dirty="0">
                <a:solidFill>
                  <a:srgbClr val="185B74"/>
                </a:solidFill>
                <a:latin typeface="Telegraf Bold"/>
              </a:rPr>
              <a:t> Legal</a:t>
            </a:r>
          </a:p>
        </p:txBody>
      </p:sp>
      <p:grpSp>
        <p:nvGrpSpPr>
          <p:cNvPr id="17" name="Group 2"/>
          <p:cNvGrpSpPr/>
          <p:nvPr/>
        </p:nvGrpSpPr>
        <p:grpSpPr>
          <a:xfrm>
            <a:off x="6447296" y="1714498"/>
            <a:ext cx="9173704" cy="7779339"/>
            <a:chOff x="0" y="0"/>
            <a:chExt cx="2288133" cy="2288133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2288133" cy="2288133"/>
            </a:xfrm>
            <a:custGeom>
              <a:avLst/>
              <a:gdLst/>
              <a:ahLst/>
              <a:cxnLst/>
              <a:rect l="l" t="t" r="r" b="b"/>
              <a:pathLst>
                <a:path w="2288133" h="2288133">
                  <a:moveTo>
                    <a:pt x="0" y="0"/>
                  </a:moveTo>
                  <a:lnTo>
                    <a:pt x="2288133" y="0"/>
                  </a:lnTo>
                  <a:lnTo>
                    <a:pt x="2288133" y="2288133"/>
                  </a:lnTo>
                  <a:lnTo>
                    <a:pt x="0" y="22881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4"/>
            <p:cNvSpPr txBox="1"/>
            <p:nvPr/>
          </p:nvSpPr>
          <p:spPr>
            <a:xfrm>
              <a:off x="0" y="-38100"/>
              <a:ext cx="2288133" cy="232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5"/>
          <p:cNvSpPr txBox="1"/>
          <p:nvPr/>
        </p:nvSpPr>
        <p:spPr>
          <a:xfrm>
            <a:off x="1447800" y="4793277"/>
            <a:ext cx="6154735" cy="408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endParaRPr lang="en-US" sz="2700" dirty="0">
              <a:solidFill>
                <a:schemeClr val="bg1"/>
              </a:solidFill>
              <a:latin typeface="Telegraf Bold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624452" y="4931408"/>
            <a:ext cx="9144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700" dirty="0">
                <a:solidFill>
                  <a:schemeClr val="bg1"/>
                </a:solidFill>
                <a:latin typeface="Telegraf Bold"/>
              </a:rPr>
              <a:t>LAUDO TÉCNICO PARA</a:t>
            </a:r>
          </a:p>
          <a:p>
            <a:pPr algn="ctr">
              <a:lnSpc>
                <a:spcPts val="3280"/>
              </a:lnSpc>
            </a:pPr>
            <a:r>
              <a:rPr lang="en-US" sz="2700" dirty="0">
                <a:solidFill>
                  <a:schemeClr val="bg1"/>
                </a:solidFill>
                <a:latin typeface="Telegraf Bold"/>
              </a:rPr>
              <a:t>SISTEMA DE PREVENÇÃO</a:t>
            </a:r>
          </a:p>
          <a:p>
            <a:pPr algn="ctr">
              <a:lnSpc>
                <a:spcPts val="3280"/>
              </a:lnSpc>
            </a:pPr>
            <a:r>
              <a:rPr lang="en-US" sz="2700" dirty="0">
                <a:solidFill>
                  <a:schemeClr val="bg1"/>
                </a:solidFill>
                <a:latin typeface="Telegraf Bold"/>
              </a:rPr>
              <a:t> E COMBATE À INCÊNDIO</a:t>
            </a:r>
          </a:p>
          <a:p>
            <a:pPr algn="ctr">
              <a:lnSpc>
                <a:spcPts val="3280"/>
              </a:lnSpc>
            </a:pPr>
            <a:r>
              <a:rPr lang="en-US" sz="2700" dirty="0">
                <a:solidFill>
                  <a:schemeClr val="bg1"/>
                </a:solidFill>
                <a:latin typeface="Telegraf Bold"/>
              </a:rPr>
              <a:t>E PÂNICO</a:t>
            </a:r>
          </a:p>
        </p:txBody>
      </p:sp>
      <p:pic>
        <p:nvPicPr>
          <p:cNvPr id="9" name="Espaço Reservado para Conteúdo 6" descr="Texto, Carta">
            <a:extLst>
              <a:ext uri="{FF2B5EF4-FFF2-40B4-BE49-F238E27FC236}">
                <a16:creationId xmlns:a16="http://schemas.microsoft.com/office/drawing/2014/main" id="{C0898CFA-FA64-1794-E1C6-BECBCF789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r="4173" b="8641"/>
          <a:stretch/>
        </p:blipFill>
        <p:spPr>
          <a:xfrm>
            <a:off x="8696968" y="1982988"/>
            <a:ext cx="4837968" cy="724235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7453621" y="10078879"/>
            <a:ext cx="54723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Arquivo: Cedido pelo Centro Especializado em Histotecnologia.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4205647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3"/>
          <p:cNvSpPr/>
          <p:nvPr/>
        </p:nvSpPr>
        <p:spPr>
          <a:xfrm>
            <a:off x="1143000" y="3099368"/>
            <a:ext cx="6992260" cy="500959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185B74"/>
          </a:solidFill>
        </p:spPr>
      </p:sp>
      <p:sp>
        <p:nvSpPr>
          <p:cNvPr id="16" name="TextBox 16"/>
          <p:cNvSpPr txBox="1"/>
          <p:nvPr/>
        </p:nvSpPr>
        <p:spPr>
          <a:xfrm>
            <a:off x="359246" y="443956"/>
            <a:ext cx="9578765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000" dirty="0" err="1">
                <a:solidFill>
                  <a:srgbClr val="185B74"/>
                </a:solidFill>
                <a:latin typeface="Telegraf Bold"/>
              </a:rPr>
              <a:t>Documentação</a:t>
            </a:r>
            <a:r>
              <a:rPr lang="en-US" sz="6000" dirty="0">
                <a:solidFill>
                  <a:srgbClr val="185B74"/>
                </a:solidFill>
                <a:latin typeface="Telegraf Bold"/>
              </a:rPr>
              <a:t> Legal</a:t>
            </a:r>
          </a:p>
        </p:txBody>
      </p:sp>
      <p:grpSp>
        <p:nvGrpSpPr>
          <p:cNvPr id="17" name="Group 2"/>
          <p:cNvGrpSpPr/>
          <p:nvPr/>
        </p:nvGrpSpPr>
        <p:grpSpPr>
          <a:xfrm>
            <a:off x="7239000" y="1714497"/>
            <a:ext cx="9173704" cy="7779339"/>
            <a:chOff x="0" y="0"/>
            <a:chExt cx="2288133" cy="2288133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2288133" cy="2288133"/>
            </a:xfrm>
            <a:custGeom>
              <a:avLst/>
              <a:gdLst/>
              <a:ahLst/>
              <a:cxnLst/>
              <a:rect l="l" t="t" r="r" b="b"/>
              <a:pathLst>
                <a:path w="2288133" h="2288133">
                  <a:moveTo>
                    <a:pt x="0" y="0"/>
                  </a:moveTo>
                  <a:lnTo>
                    <a:pt x="2288133" y="0"/>
                  </a:lnTo>
                  <a:lnTo>
                    <a:pt x="2288133" y="2288133"/>
                  </a:lnTo>
                  <a:lnTo>
                    <a:pt x="0" y="22881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4"/>
            <p:cNvSpPr txBox="1"/>
            <p:nvPr/>
          </p:nvSpPr>
          <p:spPr>
            <a:xfrm>
              <a:off x="0" y="-38100"/>
              <a:ext cx="2288133" cy="232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5"/>
          <p:cNvSpPr txBox="1"/>
          <p:nvPr/>
        </p:nvSpPr>
        <p:spPr>
          <a:xfrm>
            <a:off x="1447800" y="4793277"/>
            <a:ext cx="6154735" cy="408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endParaRPr lang="en-US" sz="2700" dirty="0">
              <a:solidFill>
                <a:schemeClr val="bg1"/>
              </a:solidFill>
              <a:latin typeface="Telegraf Bold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323735" y="4435250"/>
            <a:ext cx="9144000" cy="22082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700" dirty="0">
                <a:solidFill>
                  <a:schemeClr val="bg1"/>
                </a:solidFill>
                <a:latin typeface="Telegraf Bold"/>
              </a:rPr>
              <a:t>LAUDO TÉCNICO DE </a:t>
            </a:r>
          </a:p>
          <a:p>
            <a:pPr algn="ctr">
              <a:lnSpc>
                <a:spcPts val="3280"/>
              </a:lnSpc>
            </a:pPr>
            <a:r>
              <a:rPr lang="en-US" sz="2700" dirty="0">
                <a:solidFill>
                  <a:schemeClr val="bg1"/>
                </a:solidFill>
                <a:latin typeface="Telegraf Bold"/>
              </a:rPr>
              <a:t>CONDIÇÕES DE CONFORTO</a:t>
            </a:r>
          </a:p>
          <a:p>
            <a:pPr algn="ctr">
              <a:lnSpc>
                <a:spcPts val="3280"/>
              </a:lnSpc>
            </a:pPr>
            <a:r>
              <a:rPr lang="en-US" sz="2700" dirty="0">
                <a:solidFill>
                  <a:schemeClr val="bg1"/>
                </a:solidFill>
                <a:latin typeface="Telegraf Bold"/>
              </a:rPr>
              <a:t>AMBIENTAL E DE TRATAMENTO</a:t>
            </a:r>
          </a:p>
          <a:p>
            <a:pPr algn="ctr">
              <a:lnSpc>
                <a:spcPts val="3280"/>
              </a:lnSpc>
            </a:pPr>
            <a:r>
              <a:rPr lang="en-US" sz="2700" dirty="0">
                <a:solidFill>
                  <a:schemeClr val="bg1"/>
                </a:solidFill>
                <a:latin typeface="Telegraf Bold"/>
              </a:rPr>
              <a:t>DE AR ATRAVÉS DA UTILIZAÇÃO </a:t>
            </a:r>
          </a:p>
          <a:p>
            <a:pPr algn="ctr">
              <a:lnSpc>
                <a:spcPts val="3280"/>
              </a:lnSpc>
            </a:pPr>
            <a:r>
              <a:rPr lang="en-US" sz="2700" dirty="0">
                <a:solidFill>
                  <a:schemeClr val="bg1"/>
                </a:solidFill>
                <a:latin typeface="Telegraf Bold"/>
              </a:rPr>
              <a:t>DE EXAUSTORES FIXOS</a:t>
            </a:r>
          </a:p>
        </p:txBody>
      </p:sp>
      <p:pic>
        <p:nvPicPr>
          <p:cNvPr id="9" name="Espaço Reservado para Conteúdo 7" descr="Texto, Carta&#10;&#10;Descrição gerada automaticamente">
            <a:extLst>
              <a:ext uri="{FF2B5EF4-FFF2-40B4-BE49-F238E27FC236}">
                <a16:creationId xmlns:a16="http://schemas.microsoft.com/office/drawing/2014/main" id="{CD7A67E1-3674-4469-797A-5FB2700CF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3155" r="3877" b="5462"/>
          <a:stretch/>
        </p:blipFill>
        <p:spPr>
          <a:xfrm>
            <a:off x="9184225" y="1930880"/>
            <a:ext cx="5283253" cy="7346571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7453621" y="10078879"/>
            <a:ext cx="54723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Arquivo: Cedido pelo Centro Especializado em Histotecnologia.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384921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3"/>
          <p:cNvSpPr/>
          <p:nvPr/>
        </p:nvSpPr>
        <p:spPr>
          <a:xfrm>
            <a:off x="7162800" y="8343900"/>
            <a:ext cx="5973264" cy="178612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185B74"/>
          </a:solidFill>
        </p:spPr>
      </p:sp>
      <p:sp>
        <p:nvSpPr>
          <p:cNvPr id="16" name="TextBox 16"/>
          <p:cNvSpPr txBox="1"/>
          <p:nvPr/>
        </p:nvSpPr>
        <p:spPr>
          <a:xfrm>
            <a:off x="359246" y="443956"/>
            <a:ext cx="9578765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000" dirty="0" err="1">
                <a:solidFill>
                  <a:srgbClr val="185B74"/>
                </a:solidFill>
                <a:latin typeface="Telegraf Bold"/>
              </a:rPr>
              <a:t>Documentação</a:t>
            </a:r>
            <a:r>
              <a:rPr lang="en-US" sz="6000" dirty="0">
                <a:solidFill>
                  <a:srgbClr val="185B74"/>
                </a:solidFill>
                <a:latin typeface="Telegraf Bold"/>
              </a:rPr>
              <a:t> Legal</a:t>
            </a:r>
          </a:p>
        </p:txBody>
      </p:sp>
      <p:grpSp>
        <p:nvGrpSpPr>
          <p:cNvPr id="17" name="Group 2"/>
          <p:cNvGrpSpPr/>
          <p:nvPr/>
        </p:nvGrpSpPr>
        <p:grpSpPr>
          <a:xfrm>
            <a:off x="6553200" y="1504303"/>
            <a:ext cx="7585742" cy="7779339"/>
            <a:chOff x="0" y="0"/>
            <a:chExt cx="2288133" cy="2288133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2288133" cy="2288133"/>
            </a:xfrm>
            <a:custGeom>
              <a:avLst/>
              <a:gdLst/>
              <a:ahLst/>
              <a:cxnLst/>
              <a:rect l="l" t="t" r="r" b="b"/>
              <a:pathLst>
                <a:path w="2288133" h="2288133">
                  <a:moveTo>
                    <a:pt x="0" y="0"/>
                  </a:moveTo>
                  <a:lnTo>
                    <a:pt x="2288133" y="0"/>
                  </a:lnTo>
                  <a:lnTo>
                    <a:pt x="2288133" y="2288133"/>
                  </a:lnTo>
                  <a:lnTo>
                    <a:pt x="0" y="22881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4"/>
            <p:cNvSpPr txBox="1"/>
            <p:nvPr/>
          </p:nvSpPr>
          <p:spPr>
            <a:xfrm>
              <a:off x="0" y="-38100"/>
              <a:ext cx="2288133" cy="232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5"/>
          <p:cNvSpPr txBox="1"/>
          <p:nvPr/>
        </p:nvSpPr>
        <p:spPr>
          <a:xfrm>
            <a:off x="7166811" y="9502420"/>
            <a:ext cx="6154735" cy="408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700" dirty="0">
                <a:solidFill>
                  <a:schemeClr val="bg1"/>
                </a:solidFill>
                <a:latin typeface="Telegraf Bold"/>
              </a:rPr>
              <a:t>PRECEND</a:t>
            </a:r>
          </a:p>
        </p:txBody>
      </p:sp>
      <p:pic>
        <p:nvPicPr>
          <p:cNvPr id="8" name="Espaço Reservado para Conteúdo 7" descr="Texto, Carta&#10;&#10;Descrição gerada automaticamente">
            <a:extLst>
              <a:ext uri="{FF2B5EF4-FFF2-40B4-BE49-F238E27FC236}">
                <a16:creationId xmlns:a16="http://schemas.microsoft.com/office/drawing/2014/main" id="{9D4851DD-1455-C636-DBD0-1500C8FEE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5358" b="15333"/>
          <a:stretch/>
        </p:blipFill>
        <p:spPr>
          <a:xfrm>
            <a:off x="7625450" y="1721058"/>
            <a:ext cx="5237455" cy="734582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52400" y="9985415"/>
            <a:ext cx="54723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Arquivo: Cedido pelo Centro Especializado em Histotecnologia.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669257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34115" y="-164077"/>
            <a:ext cx="8539916" cy="10615154"/>
            <a:chOff x="0" y="0"/>
            <a:chExt cx="2013801" cy="27957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13801" cy="2795761"/>
            </a:xfrm>
            <a:custGeom>
              <a:avLst/>
              <a:gdLst/>
              <a:ahLst/>
              <a:cxnLst/>
              <a:rect l="l" t="t" r="r" b="b"/>
              <a:pathLst>
                <a:path w="2013801" h="2795761">
                  <a:moveTo>
                    <a:pt x="0" y="0"/>
                  </a:moveTo>
                  <a:lnTo>
                    <a:pt x="2013801" y="0"/>
                  </a:lnTo>
                  <a:lnTo>
                    <a:pt x="2013801" y="2795761"/>
                  </a:lnTo>
                  <a:lnTo>
                    <a:pt x="0" y="2795761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13801" cy="2833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36048" y="9115514"/>
            <a:ext cx="285572" cy="285572"/>
            <a:chOff x="0" y="0"/>
            <a:chExt cx="75212" cy="752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5212" cy="75212"/>
            </a:xfrm>
            <a:custGeom>
              <a:avLst/>
              <a:gdLst/>
              <a:ahLst/>
              <a:cxnLst/>
              <a:rect l="l" t="t" r="r" b="b"/>
              <a:pathLst>
                <a:path w="75212" h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5212" cy="11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8"/>
          <p:cNvGrpSpPr/>
          <p:nvPr/>
        </p:nvGrpSpPr>
        <p:grpSpPr>
          <a:xfrm>
            <a:off x="6955983" y="3621088"/>
            <a:ext cx="202018" cy="230104"/>
            <a:chOff x="0" y="0"/>
            <a:chExt cx="53206" cy="60604"/>
          </a:xfrm>
        </p:grpSpPr>
        <p:sp>
          <p:nvSpPr>
            <p:cNvPr id="17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8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1"/>
          <p:cNvGrpSpPr/>
          <p:nvPr/>
        </p:nvGrpSpPr>
        <p:grpSpPr>
          <a:xfrm>
            <a:off x="6955983" y="4582327"/>
            <a:ext cx="202018" cy="230104"/>
            <a:chOff x="0" y="0"/>
            <a:chExt cx="53206" cy="60604"/>
          </a:xfrm>
        </p:grpSpPr>
        <p:sp>
          <p:nvSpPr>
            <p:cNvPr id="20" name="Freeform 12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1" name="TextBox 13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2" name="Group 14"/>
          <p:cNvGrpSpPr/>
          <p:nvPr/>
        </p:nvGrpSpPr>
        <p:grpSpPr>
          <a:xfrm>
            <a:off x="6955983" y="5498924"/>
            <a:ext cx="202018" cy="230104"/>
            <a:chOff x="0" y="0"/>
            <a:chExt cx="53206" cy="60604"/>
          </a:xfrm>
        </p:grpSpPr>
        <p:sp>
          <p:nvSpPr>
            <p:cNvPr id="23" name="Freeform 15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4" name="TextBox 16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17"/>
          <p:cNvGrpSpPr/>
          <p:nvPr/>
        </p:nvGrpSpPr>
        <p:grpSpPr>
          <a:xfrm>
            <a:off x="6955983" y="6414828"/>
            <a:ext cx="202018" cy="230104"/>
            <a:chOff x="0" y="0"/>
            <a:chExt cx="53206" cy="60604"/>
          </a:xfrm>
        </p:grpSpPr>
        <p:sp>
          <p:nvSpPr>
            <p:cNvPr id="26" name="Freeform 18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7" name="TextBox 19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9224671" y="3817103"/>
            <a:ext cx="7677065" cy="44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b="1" dirty="0" err="1">
                <a:latin typeface="Telegraf"/>
              </a:rPr>
              <a:t>Serviços</a:t>
            </a:r>
            <a:r>
              <a:rPr lang="en-US" sz="3400" b="1" dirty="0">
                <a:latin typeface="Telegraf"/>
              </a:rPr>
              <a:t>;</a:t>
            </a:r>
          </a:p>
        </p:txBody>
      </p:sp>
      <p:sp>
        <p:nvSpPr>
          <p:cNvPr id="29" name="TextBox 5"/>
          <p:cNvSpPr txBox="1"/>
          <p:nvPr/>
        </p:nvSpPr>
        <p:spPr>
          <a:xfrm>
            <a:off x="9224670" y="4762707"/>
            <a:ext cx="7677065" cy="44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92"/>
              </a:lnSpc>
            </a:pPr>
            <a:r>
              <a:rPr lang="en-US" sz="3400" b="1" dirty="0" err="1">
                <a:latin typeface="Telegraf"/>
              </a:rPr>
              <a:t>Processos</a:t>
            </a:r>
            <a:r>
              <a:rPr lang="en-US" sz="3400" b="1" dirty="0">
                <a:latin typeface="Telegraf"/>
              </a:rPr>
              <a:t> da </a:t>
            </a:r>
            <a:r>
              <a:rPr lang="en-US" sz="3400" b="1" dirty="0" err="1">
                <a:latin typeface="Telegraf"/>
              </a:rPr>
              <a:t>Qualidade</a:t>
            </a:r>
            <a:r>
              <a:rPr lang="en-US" sz="3400" b="1" dirty="0">
                <a:latin typeface="Telegraf"/>
              </a:rPr>
              <a:t>;</a:t>
            </a:r>
          </a:p>
        </p:txBody>
      </p:sp>
      <p:sp>
        <p:nvSpPr>
          <p:cNvPr id="30" name="TextBox 7"/>
          <p:cNvSpPr txBox="1"/>
          <p:nvPr/>
        </p:nvSpPr>
        <p:spPr>
          <a:xfrm>
            <a:off x="9220659" y="5679304"/>
            <a:ext cx="7677065" cy="44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b="1" dirty="0" err="1">
                <a:latin typeface="Telegraf"/>
              </a:rPr>
              <a:t>Clientes</a:t>
            </a:r>
            <a:r>
              <a:rPr lang="en-US" sz="3400" b="1" dirty="0">
                <a:latin typeface="Telegraf"/>
              </a:rPr>
              <a:t>;</a:t>
            </a:r>
          </a:p>
        </p:txBody>
      </p:sp>
      <p:grpSp>
        <p:nvGrpSpPr>
          <p:cNvPr id="31" name="Group 8"/>
          <p:cNvGrpSpPr/>
          <p:nvPr/>
        </p:nvGrpSpPr>
        <p:grpSpPr>
          <a:xfrm>
            <a:off x="8789254" y="3904425"/>
            <a:ext cx="202018" cy="230104"/>
            <a:chOff x="0" y="0"/>
            <a:chExt cx="53206" cy="60604"/>
          </a:xfrm>
        </p:grpSpPr>
        <p:sp>
          <p:nvSpPr>
            <p:cNvPr id="32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33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11"/>
          <p:cNvGrpSpPr/>
          <p:nvPr/>
        </p:nvGrpSpPr>
        <p:grpSpPr>
          <a:xfrm>
            <a:off x="8789254" y="4865664"/>
            <a:ext cx="202018" cy="230104"/>
            <a:chOff x="0" y="0"/>
            <a:chExt cx="53206" cy="60604"/>
          </a:xfrm>
        </p:grpSpPr>
        <p:sp>
          <p:nvSpPr>
            <p:cNvPr id="35" name="Freeform 12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36" name="TextBox 13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37" name="Group 14"/>
          <p:cNvGrpSpPr/>
          <p:nvPr/>
        </p:nvGrpSpPr>
        <p:grpSpPr>
          <a:xfrm>
            <a:off x="8789254" y="5782261"/>
            <a:ext cx="202018" cy="230104"/>
            <a:chOff x="0" y="0"/>
            <a:chExt cx="53206" cy="60604"/>
          </a:xfrm>
        </p:grpSpPr>
        <p:sp>
          <p:nvSpPr>
            <p:cNvPr id="38" name="Freeform 15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39" name="TextBox 16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17"/>
          <p:cNvGrpSpPr/>
          <p:nvPr/>
        </p:nvGrpSpPr>
        <p:grpSpPr>
          <a:xfrm>
            <a:off x="8789254" y="6698165"/>
            <a:ext cx="202018" cy="230104"/>
            <a:chOff x="0" y="0"/>
            <a:chExt cx="53206" cy="60604"/>
          </a:xfrm>
        </p:grpSpPr>
        <p:sp>
          <p:nvSpPr>
            <p:cNvPr id="41" name="Freeform 18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42" name="TextBox 19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TextBox 7"/>
          <p:cNvSpPr txBox="1"/>
          <p:nvPr/>
        </p:nvSpPr>
        <p:spPr>
          <a:xfrm>
            <a:off x="9220658" y="6595901"/>
            <a:ext cx="7677065" cy="44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b="1" dirty="0" err="1">
                <a:latin typeface="Telegraf"/>
              </a:rPr>
              <a:t>Pessoas</a:t>
            </a:r>
            <a:r>
              <a:rPr lang="en-US" sz="3400" b="1" dirty="0">
                <a:latin typeface="Telegraf"/>
              </a:rPr>
              <a:t>;</a:t>
            </a:r>
          </a:p>
        </p:txBody>
      </p:sp>
      <p:sp>
        <p:nvSpPr>
          <p:cNvPr id="44" name="TextBox 6"/>
          <p:cNvSpPr txBox="1"/>
          <p:nvPr/>
        </p:nvSpPr>
        <p:spPr>
          <a:xfrm>
            <a:off x="2547319" y="226988"/>
            <a:ext cx="8817328" cy="809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000" dirty="0" err="1">
                <a:solidFill>
                  <a:srgbClr val="FFFFFF"/>
                </a:solidFill>
                <a:latin typeface="Telegraf Bold"/>
              </a:rPr>
              <a:t>Gestão</a:t>
            </a:r>
            <a:endParaRPr lang="en-US" sz="6000" dirty="0">
              <a:solidFill>
                <a:srgbClr val="FFFFFF"/>
              </a:solidFill>
              <a:latin typeface="Telegraf Bold"/>
            </a:endParaRPr>
          </a:p>
        </p:txBody>
      </p:sp>
      <p:grpSp>
        <p:nvGrpSpPr>
          <p:cNvPr id="45" name="Group 17"/>
          <p:cNvGrpSpPr/>
          <p:nvPr/>
        </p:nvGrpSpPr>
        <p:grpSpPr>
          <a:xfrm>
            <a:off x="8789254" y="7469409"/>
            <a:ext cx="202018" cy="230104"/>
            <a:chOff x="0" y="0"/>
            <a:chExt cx="53206" cy="60604"/>
          </a:xfrm>
        </p:grpSpPr>
        <p:sp>
          <p:nvSpPr>
            <p:cNvPr id="46" name="Freeform 18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47" name="TextBox 19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1" name="TextBox 7"/>
          <p:cNvSpPr txBox="1"/>
          <p:nvPr/>
        </p:nvSpPr>
        <p:spPr>
          <a:xfrm>
            <a:off x="9220658" y="7363406"/>
            <a:ext cx="7677065" cy="44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b="1" dirty="0" err="1">
                <a:latin typeface="Telegraf"/>
              </a:rPr>
              <a:t>Financeiro</a:t>
            </a:r>
            <a:r>
              <a:rPr lang="en-US" sz="3400" b="1" dirty="0">
                <a:latin typeface="Telegraf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4054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0729" y="799623"/>
            <a:ext cx="16446541" cy="8687755"/>
            <a:chOff x="0" y="0"/>
            <a:chExt cx="4331599" cy="2288133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331599" cy="2288133"/>
            </a:xfrm>
            <a:custGeom>
              <a:avLst/>
              <a:gdLst/>
              <a:ahLst/>
              <a:cxnLst/>
              <a:rect l="l" t="t" r="r" b="b"/>
              <a:pathLst>
                <a:path w="4331599" h="2288133">
                  <a:moveTo>
                    <a:pt x="0" y="0"/>
                  </a:moveTo>
                  <a:lnTo>
                    <a:pt x="4331599" y="0"/>
                  </a:lnTo>
                  <a:lnTo>
                    <a:pt x="4331599" y="2288133"/>
                  </a:lnTo>
                  <a:lnTo>
                    <a:pt x="0" y="2288133"/>
                  </a:lnTo>
                  <a:close/>
                </a:path>
              </a:pathLst>
            </a:custGeom>
            <a:grpFill/>
            <a:ln w="38100" cap="sq">
              <a:solidFill>
                <a:srgbClr val="185B7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31599" cy="2326233"/>
            </a:xfrm>
            <a:prstGeom prst="rect">
              <a:avLst/>
            </a:prstGeom>
            <a:grpFill/>
            <a:ln>
              <a:solidFill>
                <a:srgbClr val="185B74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27038" y="1907264"/>
            <a:ext cx="11788962" cy="825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Serviços</a:t>
            </a:r>
            <a:r>
              <a:rPr lang="en-US" sz="6488" dirty="0">
                <a:solidFill>
                  <a:srgbClr val="185B74"/>
                </a:solidFill>
                <a:latin typeface="Telegraf Bold"/>
              </a:rPr>
              <a:t>: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1936563" y="3309628"/>
            <a:ext cx="4784913" cy="0"/>
          </a:xfrm>
          <a:prstGeom prst="line">
            <a:avLst/>
          </a:prstGeom>
          <a:ln w="38100" cap="flat">
            <a:solidFill>
              <a:srgbClr val="185B7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4"/>
          <p:cNvSpPr txBox="1"/>
          <p:nvPr/>
        </p:nvSpPr>
        <p:spPr>
          <a:xfrm>
            <a:off x="2286000" y="4414099"/>
            <a:ext cx="8426637" cy="1314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Definição</a:t>
            </a:r>
            <a:r>
              <a:rPr lang="en-US" sz="3400" dirty="0">
                <a:latin typeface="Telegraf"/>
              </a:rPr>
              <a:t> dos </a:t>
            </a:r>
            <a:r>
              <a:rPr lang="en-US" sz="3400" dirty="0" err="1">
                <a:latin typeface="Telegraf"/>
              </a:rPr>
              <a:t>serviços</a:t>
            </a:r>
            <a:r>
              <a:rPr lang="en-US" sz="3400" dirty="0">
                <a:latin typeface="Telegraf"/>
              </a:rPr>
              <a:t> </a:t>
            </a:r>
            <a:r>
              <a:rPr lang="en-US" sz="3400" dirty="0" err="1">
                <a:latin typeface="Telegraf"/>
              </a:rPr>
              <a:t>prestados</a:t>
            </a:r>
            <a:r>
              <a:rPr lang="en-US" sz="3400" dirty="0">
                <a:latin typeface="Telegraf"/>
              </a:rPr>
              <a:t>;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6029" y="4444178"/>
            <a:ext cx="202018" cy="230104"/>
            <a:chOff x="0" y="0"/>
            <a:chExt cx="53206" cy="60604"/>
          </a:xfrm>
        </p:grpSpPr>
        <p:sp>
          <p:nvSpPr>
            <p:cNvPr id="10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1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38CA098-2E25-7D33-57D5-74F3D243B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268910"/>
              </p:ext>
            </p:extLst>
          </p:nvPr>
        </p:nvGraphicFramePr>
        <p:xfrm>
          <a:off x="5975349" y="5295900"/>
          <a:ext cx="6337300" cy="3687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0729" y="799623"/>
            <a:ext cx="16446541" cy="8687755"/>
            <a:chOff x="0" y="0"/>
            <a:chExt cx="4331599" cy="2288133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331599" cy="2288133"/>
            </a:xfrm>
            <a:custGeom>
              <a:avLst/>
              <a:gdLst/>
              <a:ahLst/>
              <a:cxnLst/>
              <a:rect l="l" t="t" r="r" b="b"/>
              <a:pathLst>
                <a:path w="4331599" h="2288133">
                  <a:moveTo>
                    <a:pt x="0" y="0"/>
                  </a:moveTo>
                  <a:lnTo>
                    <a:pt x="4331599" y="0"/>
                  </a:lnTo>
                  <a:lnTo>
                    <a:pt x="4331599" y="2288133"/>
                  </a:lnTo>
                  <a:lnTo>
                    <a:pt x="0" y="2288133"/>
                  </a:lnTo>
                  <a:close/>
                </a:path>
              </a:pathLst>
            </a:custGeom>
            <a:grpFill/>
            <a:ln w="38100" cap="sq">
              <a:solidFill>
                <a:srgbClr val="185B7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31599" cy="2326233"/>
            </a:xfrm>
            <a:prstGeom prst="rect">
              <a:avLst/>
            </a:prstGeom>
            <a:grpFill/>
            <a:ln>
              <a:solidFill>
                <a:srgbClr val="185B74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27038" y="1907264"/>
            <a:ext cx="11788962" cy="825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Serviços</a:t>
            </a:r>
            <a:r>
              <a:rPr lang="en-US" sz="6488" dirty="0">
                <a:solidFill>
                  <a:srgbClr val="185B74"/>
                </a:solidFill>
                <a:latin typeface="Telegraf Bold"/>
              </a:rPr>
              <a:t>: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1936563" y="3309628"/>
            <a:ext cx="4784913" cy="0"/>
          </a:xfrm>
          <a:prstGeom prst="line">
            <a:avLst/>
          </a:prstGeom>
          <a:ln w="38100" cap="flat">
            <a:solidFill>
              <a:srgbClr val="185B7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4"/>
          <p:cNvSpPr txBox="1"/>
          <p:nvPr/>
        </p:nvSpPr>
        <p:spPr>
          <a:xfrm>
            <a:off x="2286000" y="4414099"/>
            <a:ext cx="8426637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dirty="0">
                <a:latin typeface="Telegraf"/>
              </a:rPr>
              <a:t>SEJA REFERÊNCIA! AO INVÉS DE VOCÊ PROCURAR O CLIENTE, ELE IRÁ TE PROCURAR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6029" y="4444178"/>
            <a:ext cx="202018" cy="230104"/>
            <a:chOff x="0" y="0"/>
            <a:chExt cx="53206" cy="60604"/>
          </a:xfrm>
        </p:grpSpPr>
        <p:sp>
          <p:nvSpPr>
            <p:cNvPr id="10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1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2460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0729" y="799623"/>
            <a:ext cx="16446541" cy="8687755"/>
            <a:chOff x="0" y="0"/>
            <a:chExt cx="4331599" cy="2288133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331599" cy="2288133"/>
            </a:xfrm>
            <a:custGeom>
              <a:avLst/>
              <a:gdLst/>
              <a:ahLst/>
              <a:cxnLst/>
              <a:rect l="l" t="t" r="r" b="b"/>
              <a:pathLst>
                <a:path w="4331599" h="2288133">
                  <a:moveTo>
                    <a:pt x="0" y="0"/>
                  </a:moveTo>
                  <a:lnTo>
                    <a:pt x="4331599" y="0"/>
                  </a:lnTo>
                  <a:lnTo>
                    <a:pt x="4331599" y="2288133"/>
                  </a:lnTo>
                  <a:lnTo>
                    <a:pt x="0" y="2288133"/>
                  </a:lnTo>
                  <a:close/>
                </a:path>
              </a:pathLst>
            </a:custGeom>
            <a:grpFill/>
            <a:ln w="38100" cap="sq">
              <a:solidFill>
                <a:srgbClr val="185B7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31599" cy="2326233"/>
            </a:xfrm>
            <a:prstGeom prst="rect">
              <a:avLst/>
            </a:prstGeom>
            <a:grpFill/>
            <a:ln>
              <a:solidFill>
                <a:srgbClr val="185B74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27038" y="1907264"/>
            <a:ext cx="11788962" cy="825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Serviços</a:t>
            </a:r>
            <a:r>
              <a:rPr lang="en-US" sz="6488" dirty="0">
                <a:solidFill>
                  <a:srgbClr val="185B74"/>
                </a:solidFill>
                <a:latin typeface="Telegraf Bold"/>
              </a:rPr>
              <a:t>: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1936563" y="3309628"/>
            <a:ext cx="4784913" cy="0"/>
          </a:xfrm>
          <a:prstGeom prst="line">
            <a:avLst/>
          </a:prstGeom>
          <a:ln w="38100" cap="flat">
            <a:solidFill>
              <a:srgbClr val="185B7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4"/>
          <p:cNvSpPr txBox="1"/>
          <p:nvPr/>
        </p:nvSpPr>
        <p:spPr>
          <a:xfrm>
            <a:off x="2286000" y="4414099"/>
            <a:ext cx="10058400" cy="4360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dirty="0">
                <a:latin typeface="Telegraf"/>
              </a:rPr>
              <a:t>EM QUAL MOMENTO ESTAMOS?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 algn="l">
              <a:lnSpc>
                <a:spcPts val="3392"/>
              </a:lnSpc>
            </a:pPr>
            <a:r>
              <a:rPr lang="en-US" sz="3400" dirty="0">
                <a:latin typeface="Telegraf"/>
              </a:rPr>
              <a:t>O QUE FAÇO HOJE, O QUE FAZIA 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 algn="l">
              <a:lnSpc>
                <a:spcPts val="3392"/>
              </a:lnSpc>
            </a:pPr>
            <a:r>
              <a:rPr lang="en-US" sz="3400" dirty="0">
                <a:latin typeface="Telegraf"/>
              </a:rPr>
              <a:t>QUANDO COMECEI, E QUANTO 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 algn="l">
              <a:lnSpc>
                <a:spcPts val="3392"/>
              </a:lnSpc>
            </a:pPr>
            <a:r>
              <a:rPr lang="en-US" sz="3400" dirty="0">
                <a:latin typeface="Telegraf"/>
              </a:rPr>
              <a:t>CRESCEMOS 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 algn="l">
              <a:lnSpc>
                <a:spcPts val="3392"/>
              </a:lnSpc>
            </a:pPr>
            <a:r>
              <a:rPr lang="en-US" sz="3400" dirty="0">
                <a:latin typeface="Telegraf"/>
              </a:rPr>
              <a:t>NO ÚLTIMO ANO.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6029" y="4444178"/>
            <a:ext cx="202018" cy="230104"/>
            <a:chOff x="0" y="0"/>
            <a:chExt cx="53206" cy="60604"/>
          </a:xfrm>
        </p:grpSpPr>
        <p:sp>
          <p:nvSpPr>
            <p:cNvPr id="10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1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90715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" y="914674"/>
            <a:ext cx="16446541" cy="8687755"/>
            <a:chOff x="0" y="0"/>
            <a:chExt cx="4331599" cy="2288133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331599" cy="2288133"/>
            </a:xfrm>
            <a:custGeom>
              <a:avLst/>
              <a:gdLst/>
              <a:ahLst/>
              <a:cxnLst/>
              <a:rect l="l" t="t" r="r" b="b"/>
              <a:pathLst>
                <a:path w="4331599" h="2288133">
                  <a:moveTo>
                    <a:pt x="0" y="0"/>
                  </a:moveTo>
                  <a:lnTo>
                    <a:pt x="4331599" y="0"/>
                  </a:lnTo>
                  <a:lnTo>
                    <a:pt x="4331599" y="2288133"/>
                  </a:lnTo>
                  <a:lnTo>
                    <a:pt x="0" y="2288133"/>
                  </a:lnTo>
                  <a:close/>
                </a:path>
              </a:pathLst>
            </a:custGeom>
            <a:grpFill/>
            <a:ln w="38100" cap="sq">
              <a:solidFill>
                <a:srgbClr val="185B7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31599" cy="2326233"/>
            </a:xfrm>
            <a:prstGeom prst="rect">
              <a:avLst/>
            </a:prstGeom>
            <a:grpFill/>
            <a:ln>
              <a:solidFill>
                <a:srgbClr val="185B74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27038" y="1907264"/>
            <a:ext cx="11788962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Processos</a:t>
            </a:r>
            <a:r>
              <a:rPr lang="en-US" sz="6488" dirty="0">
                <a:solidFill>
                  <a:srgbClr val="185B74"/>
                </a:solidFill>
                <a:latin typeface="Telegraf Bold"/>
              </a:rPr>
              <a:t> da </a:t>
            </a: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Qualidade</a:t>
            </a:r>
            <a:r>
              <a:rPr lang="en-US" sz="6488" dirty="0">
                <a:solidFill>
                  <a:srgbClr val="185B74"/>
                </a:solidFill>
                <a:latin typeface="Telegraf Bold"/>
              </a:rPr>
              <a:t>: 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1936563" y="3309628"/>
            <a:ext cx="4784913" cy="0"/>
          </a:xfrm>
          <a:prstGeom prst="line">
            <a:avLst/>
          </a:prstGeom>
          <a:ln w="38100" cap="flat">
            <a:solidFill>
              <a:srgbClr val="185B7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4"/>
          <p:cNvSpPr txBox="1"/>
          <p:nvPr/>
        </p:nvSpPr>
        <p:spPr>
          <a:xfrm>
            <a:off x="1936563" y="4138913"/>
            <a:ext cx="8426637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dirty="0">
                <a:latin typeface="Telegraf"/>
              </a:rPr>
              <a:t>POP’s: </a:t>
            </a:r>
            <a:r>
              <a:rPr lang="en-US" sz="3400" dirty="0" err="1">
                <a:latin typeface="Telegraf"/>
              </a:rPr>
              <a:t>Procedimento</a:t>
            </a:r>
            <a:r>
              <a:rPr lang="en-US" sz="3400" dirty="0">
                <a:latin typeface="Telegraf"/>
              </a:rPr>
              <a:t> </a:t>
            </a:r>
            <a:r>
              <a:rPr lang="en-US" sz="3400" dirty="0" err="1">
                <a:latin typeface="Telegraf"/>
              </a:rPr>
              <a:t>Operacional</a:t>
            </a:r>
            <a:r>
              <a:rPr lang="en-US" sz="3400" dirty="0">
                <a:latin typeface="Telegraf"/>
              </a:rPr>
              <a:t> </a:t>
            </a:r>
            <a:r>
              <a:rPr lang="en-US" sz="3400" dirty="0" err="1">
                <a:latin typeface="Telegraf"/>
              </a:rPr>
              <a:t>Padrão</a:t>
            </a:r>
            <a:r>
              <a:rPr lang="en-US" sz="3400" dirty="0">
                <a:latin typeface="Telegraf"/>
              </a:rPr>
              <a:t>;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 algn="l">
              <a:lnSpc>
                <a:spcPts val="3392"/>
              </a:lnSpc>
            </a:pPr>
            <a:r>
              <a:rPr lang="en-US" sz="3400" dirty="0">
                <a:latin typeface="Telegraf"/>
              </a:rPr>
              <a:t>PRS: </a:t>
            </a:r>
            <a:r>
              <a:rPr lang="en-US" sz="3400" dirty="0" err="1">
                <a:latin typeface="Telegraf"/>
              </a:rPr>
              <a:t>Procedimento</a:t>
            </a:r>
            <a:r>
              <a:rPr lang="en-US" sz="3400" dirty="0">
                <a:latin typeface="Telegraf"/>
              </a:rPr>
              <a:t> </a:t>
            </a:r>
            <a:r>
              <a:rPr lang="en-US" sz="3400" dirty="0" err="1">
                <a:latin typeface="Telegraf"/>
              </a:rPr>
              <a:t>Sistêmico</a:t>
            </a:r>
            <a:r>
              <a:rPr lang="en-US" sz="3400" dirty="0">
                <a:latin typeface="Telegraf"/>
              </a:rPr>
              <a:t>;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 algn="l"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Análise</a:t>
            </a:r>
            <a:r>
              <a:rPr lang="en-US" sz="3400" dirty="0">
                <a:latin typeface="Telegraf"/>
              </a:rPr>
              <a:t> </a:t>
            </a:r>
            <a:r>
              <a:rPr lang="en-US" sz="3400" dirty="0" err="1">
                <a:latin typeface="Telegraf"/>
              </a:rPr>
              <a:t>Crítica</a:t>
            </a:r>
            <a:r>
              <a:rPr lang="en-US" sz="3400" dirty="0">
                <a:latin typeface="Telegraf"/>
              </a:rPr>
              <a:t> de </a:t>
            </a:r>
            <a:r>
              <a:rPr lang="en-US" sz="3400" dirty="0" err="1">
                <a:latin typeface="Telegraf"/>
              </a:rPr>
              <a:t>Indicadores</a:t>
            </a:r>
            <a:r>
              <a:rPr lang="en-US" sz="3400" dirty="0">
                <a:latin typeface="Telegraf"/>
              </a:rPr>
              <a:t>;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 algn="l"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Formulários</a:t>
            </a:r>
            <a:r>
              <a:rPr lang="en-US" sz="3400" dirty="0">
                <a:latin typeface="Telegraf"/>
              </a:rPr>
              <a:t>;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 algn="l"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Gestão</a:t>
            </a:r>
            <a:r>
              <a:rPr lang="en-US" sz="3400" dirty="0">
                <a:latin typeface="Telegraf"/>
              </a:rPr>
              <a:t> de </a:t>
            </a:r>
            <a:r>
              <a:rPr lang="en-US" sz="3400" dirty="0" err="1">
                <a:latin typeface="Telegraf"/>
              </a:rPr>
              <a:t>não-conformidades</a:t>
            </a:r>
            <a:r>
              <a:rPr lang="en-US" sz="3400" dirty="0">
                <a:latin typeface="Telegraf"/>
              </a:rPr>
              <a:t>;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 algn="l"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Auditorias</a:t>
            </a:r>
            <a:r>
              <a:rPr lang="en-US" sz="3400" dirty="0">
                <a:latin typeface="Telegraf"/>
              </a:rPr>
              <a:t> </a:t>
            </a:r>
            <a:r>
              <a:rPr lang="en-US" sz="3400" dirty="0" err="1">
                <a:latin typeface="Telegraf"/>
              </a:rPr>
              <a:t>internas</a:t>
            </a:r>
            <a:r>
              <a:rPr lang="en-US" sz="3400" dirty="0">
                <a:latin typeface="Telegraf"/>
              </a:rPr>
              <a:t> e </a:t>
            </a:r>
            <a:r>
              <a:rPr lang="en-US" sz="3400" dirty="0" err="1">
                <a:latin typeface="Telegraf"/>
              </a:rPr>
              <a:t>externas</a:t>
            </a:r>
            <a:r>
              <a:rPr lang="en-US" sz="3400" dirty="0">
                <a:latin typeface="Telegraf"/>
              </a:rPr>
              <a:t>.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0" y="4229100"/>
            <a:ext cx="202018" cy="230104"/>
            <a:chOff x="0" y="0"/>
            <a:chExt cx="53206" cy="60604"/>
          </a:xfrm>
        </p:grpSpPr>
        <p:sp>
          <p:nvSpPr>
            <p:cNvPr id="10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1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8"/>
          <p:cNvGrpSpPr/>
          <p:nvPr/>
        </p:nvGrpSpPr>
        <p:grpSpPr>
          <a:xfrm>
            <a:off x="1524000" y="5028448"/>
            <a:ext cx="202018" cy="230104"/>
            <a:chOff x="0" y="0"/>
            <a:chExt cx="53206" cy="60604"/>
          </a:xfrm>
        </p:grpSpPr>
        <p:sp>
          <p:nvSpPr>
            <p:cNvPr id="13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4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8"/>
          <p:cNvGrpSpPr/>
          <p:nvPr/>
        </p:nvGrpSpPr>
        <p:grpSpPr>
          <a:xfrm>
            <a:off x="1527544" y="5905500"/>
            <a:ext cx="202018" cy="230104"/>
            <a:chOff x="0" y="0"/>
            <a:chExt cx="53206" cy="60604"/>
          </a:xfrm>
        </p:grpSpPr>
        <p:sp>
          <p:nvSpPr>
            <p:cNvPr id="16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7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8"/>
          <p:cNvGrpSpPr/>
          <p:nvPr/>
        </p:nvGrpSpPr>
        <p:grpSpPr>
          <a:xfrm>
            <a:off x="1524000" y="6819387"/>
            <a:ext cx="202018" cy="230104"/>
            <a:chOff x="0" y="0"/>
            <a:chExt cx="53206" cy="60604"/>
          </a:xfrm>
        </p:grpSpPr>
        <p:sp>
          <p:nvSpPr>
            <p:cNvPr id="19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0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8"/>
          <p:cNvGrpSpPr/>
          <p:nvPr/>
        </p:nvGrpSpPr>
        <p:grpSpPr>
          <a:xfrm>
            <a:off x="1524000" y="7657427"/>
            <a:ext cx="202018" cy="230104"/>
            <a:chOff x="0" y="0"/>
            <a:chExt cx="53206" cy="60604"/>
          </a:xfrm>
        </p:grpSpPr>
        <p:sp>
          <p:nvSpPr>
            <p:cNvPr id="22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3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8"/>
          <p:cNvGrpSpPr/>
          <p:nvPr/>
        </p:nvGrpSpPr>
        <p:grpSpPr>
          <a:xfrm>
            <a:off x="1524000" y="8572402"/>
            <a:ext cx="202018" cy="230104"/>
            <a:chOff x="0" y="0"/>
            <a:chExt cx="53206" cy="60604"/>
          </a:xfrm>
        </p:grpSpPr>
        <p:sp>
          <p:nvSpPr>
            <p:cNvPr id="25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6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20345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0729" y="799623"/>
            <a:ext cx="16446541" cy="8687755"/>
            <a:chOff x="0" y="0"/>
            <a:chExt cx="4331599" cy="2288133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331599" cy="2288133"/>
            </a:xfrm>
            <a:custGeom>
              <a:avLst/>
              <a:gdLst/>
              <a:ahLst/>
              <a:cxnLst/>
              <a:rect l="l" t="t" r="r" b="b"/>
              <a:pathLst>
                <a:path w="4331599" h="2288133">
                  <a:moveTo>
                    <a:pt x="0" y="0"/>
                  </a:moveTo>
                  <a:lnTo>
                    <a:pt x="4331599" y="0"/>
                  </a:lnTo>
                  <a:lnTo>
                    <a:pt x="4331599" y="2288133"/>
                  </a:lnTo>
                  <a:lnTo>
                    <a:pt x="0" y="2288133"/>
                  </a:lnTo>
                  <a:close/>
                </a:path>
              </a:pathLst>
            </a:custGeom>
            <a:grpFill/>
            <a:ln w="38100" cap="sq">
              <a:solidFill>
                <a:srgbClr val="185B7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31599" cy="2326233"/>
            </a:xfrm>
            <a:prstGeom prst="rect">
              <a:avLst/>
            </a:prstGeom>
            <a:grpFill/>
            <a:ln>
              <a:solidFill>
                <a:srgbClr val="185B74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27038" y="1907264"/>
            <a:ext cx="6917650" cy="825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Clientes</a:t>
            </a:r>
            <a:r>
              <a:rPr lang="en-US" sz="6488" dirty="0">
                <a:solidFill>
                  <a:srgbClr val="185B74"/>
                </a:solidFill>
                <a:latin typeface="Telegraf Bold"/>
              </a:rPr>
              <a:t>: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1936563" y="3309628"/>
            <a:ext cx="4784913" cy="0"/>
          </a:xfrm>
          <a:prstGeom prst="line">
            <a:avLst/>
          </a:prstGeom>
          <a:ln w="38100" cap="flat">
            <a:solidFill>
              <a:srgbClr val="185B7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524000" y="4229100"/>
            <a:ext cx="202018" cy="230104"/>
            <a:chOff x="0" y="0"/>
            <a:chExt cx="53206" cy="606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524000" y="5028448"/>
            <a:ext cx="202018" cy="230104"/>
            <a:chOff x="0" y="0"/>
            <a:chExt cx="53206" cy="60604"/>
          </a:xfrm>
        </p:grpSpPr>
        <p:sp>
          <p:nvSpPr>
            <p:cNvPr id="12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3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8"/>
          <p:cNvGrpSpPr/>
          <p:nvPr/>
        </p:nvGrpSpPr>
        <p:grpSpPr>
          <a:xfrm>
            <a:off x="1527544" y="5905500"/>
            <a:ext cx="202018" cy="230104"/>
            <a:chOff x="0" y="0"/>
            <a:chExt cx="53206" cy="60604"/>
          </a:xfrm>
        </p:grpSpPr>
        <p:sp>
          <p:nvSpPr>
            <p:cNvPr id="15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6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8"/>
          <p:cNvGrpSpPr/>
          <p:nvPr/>
        </p:nvGrpSpPr>
        <p:grpSpPr>
          <a:xfrm>
            <a:off x="1524000" y="6819387"/>
            <a:ext cx="202018" cy="230104"/>
            <a:chOff x="0" y="0"/>
            <a:chExt cx="53206" cy="60604"/>
          </a:xfrm>
        </p:grpSpPr>
        <p:sp>
          <p:nvSpPr>
            <p:cNvPr id="18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9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8"/>
          <p:cNvGrpSpPr/>
          <p:nvPr/>
        </p:nvGrpSpPr>
        <p:grpSpPr>
          <a:xfrm>
            <a:off x="1524000" y="7657427"/>
            <a:ext cx="202018" cy="230104"/>
            <a:chOff x="0" y="0"/>
            <a:chExt cx="53206" cy="60604"/>
          </a:xfrm>
        </p:grpSpPr>
        <p:sp>
          <p:nvSpPr>
            <p:cNvPr id="21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2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8"/>
          <p:cNvGrpSpPr/>
          <p:nvPr/>
        </p:nvGrpSpPr>
        <p:grpSpPr>
          <a:xfrm>
            <a:off x="1524000" y="8572402"/>
            <a:ext cx="202018" cy="230104"/>
            <a:chOff x="0" y="0"/>
            <a:chExt cx="53206" cy="60604"/>
          </a:xfrm>
        </p:grpSpPr>
        <p:sp>
          <p:nvSpPr>
            <p:cNvPr id="24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5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4"/>
          <p:cNvSpPr txBox="1"/>
          <p:nvPr/>
        </p:nvSpPr>
        <p:spPr>
          <a:xfrm>
            <a:off x="1936563" y="4138913"/>
            <a:ext cx="12008037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Capacidade</a:t>
            </a:r>
            <a:r>
              <a:rPr lang="en-US" sz="3400" dirty="0">
                <a:latin typeface="Telegraf"/>
              </a:rPr>
              <a:t> </a:t>
            </a:r>
            <a:r>
              <a:rPr lang="en-US" sz="3400" dirty="0" err="1">
                <a:latin typeface="Telegraf"/>
              </a:rPr>
              <a:t>produtiva</a:t>
            </a:r>
            <a:r>
              <a:rPr lang="en-US" sz="3400" dirty="0">
                <a:latin typeface="Telegraf"/>
              </a:rPr>
              <a:t>;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Parcerias</a:t>
            </a:r>
            <a:r>
              <a:rPr lang="en-US" sz="3400" dirty="0">
                <a:latin typeface="Telegraf"/>
              </a:rPr>
              <a:t> e Networking;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 algn="l"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Prazos</a:t>
            </a:r>
            <a:r>
              <a:rPr lang="en-US" sz="3400" dirty="0">
                <a:latin typeface="Telegraf"/>
              </a:rPr>
              <a:t> de </a:t>
            </a:r>
            <a:r>
              <a:rPr lang="en-US" sz="3400" dirty="0" err="1">
                <a:latin typeface="Telegraf"/>
              </a:rPr>
              <a:t>entrega</a:t>
            </a:r>
            <a:r>
              <a:rPr lang="en-US" sz="3400" dirty="0">
                <a:latin typeface="Telegraf"/>
              </a:rPr>
              <a:t>;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 algn="l"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Logística</a:t>
            </a:r>
            <a:r>
              <a:rPr lang="en-US" sz="3400" dirty="0">
                <a:latin typeface="Telegraf"/>
              </a:rPr>
              <a:t>;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Atendimento</a:t>
            </a:r>
            <a:r>
              <a:rPr lang="en-US" sz="3400" dirty="0">
                <a:latin typeface="Telegraf"/>
              </a:rPr>
              <a:t> </a:t>
            </a:r>
            <a:r>
              <a:rPr lang="en-US" sz="3400" dirty="0" err="1">
                <a:latin typeface="Telegraf"/>
              </a:rPr>
              <a:t>Personalizado</a:t>
            </a:r>
            <a:r>
              <a:rPr lang="en-US" sz="3400" dirty="0">
                <a:latin typeface="Telegraf"/>
              </a:rPr>
              <a:t>; </a:t>
            </a:r>
            <a:r>
              <a:rPr lang="en-US" sz="3400" dirty="0" err="1">
                <a:latin typeface="Telegraf"/>
              </a:rPr>
              <a:t>Avaliação</a:t>
            </a:r>
            <a:r>
              <a:rPr lang="en-US" sz="3400" dirty="0">
                <a:latin typeface="Telegraf"/>
              </a:rPr>
              <a:t> de </a:t>
            </a:r>
            <a:r>
              <a:rPr lang="en-US" sz="3400" dirty="0" err="1">
                <a:latin typeface="Telegraf"/>
              </a:rPr>
              <a:t>Satisfação</a:t>
            </a:r>
            <a:r>
              <a:rPr lang="en-US" sz="3400" dirty="0">
                <a:latin typeface="Telegraf"/>
              </a:rPr>
              <a:t>; 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 algn="l"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Fidelização</a:t>
            </a:r>
            <a:r>
              <a:rPr lang="en-US" sz="3400" dirty="0">
                <a:latin typeface="Telegraf"/>
              </a:rPr>
              <a:t>.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</p:txBody>
      </p:sp>
    </p:spTree>
    <p:extLst>
      <p:ext uri="{BB962C8B-B14F-4D97-AF65-F5344CB8AC3E}">
        <p14:creationId xmlns:p14="http://schemas.microsoft.com/office/powerpoint/2010/main" val="8513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200" y="4128347"/>
            <a:ext cx="5781604" cy="1705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>
                <a:solidFill>
                  <a:srgbClr val="185B74"/>
                </a:solidFill>
                <a:latin typeface="Telegraf Bold"/>
              </a:rPr>
              <a:t>O que </a:t>
            </a: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vamos</a:t>
            </a:r>
            <a:r>
              <a:rPr lang="en-US" sz="6488" dirty="0">
                <a:solidFill>
                  <a:srgbClr val="185B74"/>
                </a:solidFill>
                <a:latin typeface="Telegraf Bold"/>
              </a:rPr>
              <a:t> </a:t>
            </a: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ver</a:t>
            </a:r>
            <a:r>
              <a:rPr lang="en-US" sz="6488" dirty="0">
                <a:solidFill>
                  <a:srgbClr val="185B74"/>
                </a:solidFill>
                <a:latin typeface="Telegraf Bold"/>
              </a:rPr>
              <a:t> </a:t>
            </a: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hoje</a:t>
            </a:r>
            <a:r>
              <a:rPr lang="en-US" sz="6488" dirty="0">
                <a:solidFill>
                  <a:srgbClr val="185B74"/>
                </a:solidFill>
                <a:latin typeface="Telegraf Bold"/>
              </a:rPr>
              <a:t>?</a:t>
            </a:r>
          </a:p>
        </p:txBody>
      </p:sp>
      <p:sp>
        <p:nvSpPr>
          <p:cNvPr id="3" name="AutoShape 3"/>
          <p:cNvSpPr/>
          <p:nvPr/>
        </p:nvSpPr>
        <p:spPr>
          <a:xfrm>
            <a:off x="1" y="3636723"/>
            <a:ext cx="6238804" cy="0"/>
          </a:xfrm>
          <a:prstGeom prst="line">
            <a:avLst/>
          </a:prstGeom>
          <a:ln w="38100" cap="flat">
            <a:solidFill>
              <a:srgbClr val="185B7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7010400" y="3498795"/>
            <a:ext cx="7677065" cy="44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b="1" dirty="0">
                <a:latin typeface="Telegraf"/>
              </a:rPr>
              <a:t>Workflow </a:t>
            </a:r>
            <a:r>
              <a:rPr lang="en-US" sz="3400" b="1" dirty="0" err="1">
                <a:latin typeface="Telegraf"/>
              </a:rPr>
              <a:t>Histotecnologia</a:t>
            </a:r>
            <a:endParaRPr lang="en-US" sz="3400" b="1" dirty="0">
              <a:latin typeface="Telegraf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010400" y="4452195"/>
            <a:ext cx="7677065" cy="44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92"/>
              </a:lnSpc>
            </a:pPr>
            <a:r>
              <a:rPr lang="en-US" sz="3400" b="1" dirty="0" err="1">
                <a:latin typeface="Telegraf"/>
              </a:rPr>
              <a:t>Empreendedorismo</a:t>
            </a:r>
            <a:r>
              <a:rPr lang="en-US" sz="3400" dirty="0">
                <a:latin typeface="Telegraf"/>
              </a:rPr>
              <a:t>: O </a:t>
            </a:r>
            <a:r>
              <a:rPr lang="en-US" sz="3400" dirty="0" err="1">
                <a:latin typeface="Telegraf"/>
              </a:rPr>
              <a:t>início</a:t>
            </a:r>
            <a:r>
              <a:rPr lang="en-US" sz="3400" dirty="0">
                <a:latin typeface="Telegraf"/>
              </a:rPr>
              <a:t> de </a:t>
            </a:r>
            <a:r>
              <a:rPr lang="en-US" sz="3400" dirty="0" err="1">
                <a:latin typeface="Telegraf"/>
              </a:rPr>
              <a:t>tudo</a:t>
            </a:r>
            <a:r>
              <a:rPr lang="en-US" sz="3400" dirty="0">
                <a:latin typeface="Telegraf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10400" y="5376000"/>
            <a:ext cx="1158240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2"/>
              </a:lnSpc>
            </a:pPr>
            <a:r>
              <a:rPr lang="en-US" sz="3300" b="1" dirty="0" err="1">
                <a:latin typeface="Telegraf"/>
              </a:rPr>
              <a:t>Gestão</a:t>
            </a:r>
            <a:r>
              <a:rPr lang="en-US" sz="3300" dirty="0">
                <a:latin typeface="Telegraf"/>
              </a:rPr>
              <a:t>: </a:t>
            </a:r>
            <a:r>
              <a:rPr lang="en-US" sz="3300" dirty="0" err="1">
                <a:latin typeface="Telegraf"/>
              </a:rPr>
              <a:t>Serviço</a:t>
            </a:r>
            <a:r>
              <a:rPr lang="en-US" sz="3300" dirty="0">
                <a:latin typeface="Telegraf"/>
              </a:rPr>
              <a:t>, </a:t>
            </a:r>
            <a:r>
              <a:rPr lang="en-US" sz="3300" dirty="0" err="1">
                <a:latin typeface="Telegraf"/>
              </a:rPr>
              <a:t>Qualidade</a:t>
            </a:r>
            <a:r>
              <a:rPr lang="en-US" sz="3300" dirty="0">
                <a:latin typeface="Telegraf"/>
              </a:rPr>
              <a:t>, </a:t>
            </a:r>
            <a:r>
              <a:rPr lang="en-US" sz="3300" dirty="0" err="1">
                <a:latin typeface="Telegraf"/>
              </a:rPr>
              <a:t>Clientes</a:t>
            </a:r>
            <a:r>
              <a:rPr lang="en-US" sz="3300" dirty="0">
                <a:latin typeface="Telegraf"/>
              </a:rPr>
              <a:t>, </a:t>
            </a:r>
            <a:r>
              <a:rPr lang="en-US" sz="3300" dirty="0" err="1">
                <a:latin typeface="Telegraf"/>
              </a:rPr>
              <a:t>Pessoas</a:t>
            </a:r>
            <a:r>
              <a:rPr lang="en-US" sz="3300" dirty="0">
                <a:latin typeface="Telegraf"/>
              </a:rPr>
              <a:t>, </a:t>
            </a:r>
            <a:r>
              <a:rPr lang="en-US" sz="3300" dirty="0" err="1">
                <a:latin typeface="Telegraf"/>
              </a:rPr>
              <a:t>Financeiro</a:t>
            </a:r>
            <a:r>
              <a:rPr lang="en-US" sz="3300" dirty="0">
                <a:latin typeface="Telegraf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10400" y="6293713"/>
            <a:ext cx="767706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028" b="1" dirty="0" err="1">
                <a:latin typeface="Telegraf"/>
              </a:rPr>
              <a:t>Evolução</a:t>
            </a:r>
            <a:r>
              <a:rPr lang="en-US" sz="3028" dirty="0">
                <a:latin typeface="Telegraf"/>
              </a:rPr>
              <a:t>: O que o </a:t>
            </a:r>
            <a:r>
              <a:rPr lang="en-US" sz="3028" dirty="0" err="1">
                <a:latin typeface="Telegraf"/>
              </a:rPr>
              <a:t>futuro</a:t>
            </a:r>
            <a:r>
              <a:rPr lang="en-US" sz="3028" dirty="0">
                <a:latin typeface="Telegraf"/>
              </a:rPr>
              <a:t> </a:t>
            </a:r>
            <a:r>
              <a:rPr lang="en-US" sz="3028" dirty="0" err="1">
                <a:latin typeface="Telegraf"/>
              </a:rPr>
              <a:t>nos</a:t>
            </a:r>
            <a:r>
              <a:rPr lang="en-US" sz="3028" dirty="0">
                <a:latin typeface="Telegraf"/>
              </a:rPr>
              <a:t> </a:t>
            </a:r>
            <a:r>
              <a:rPr lang="en-US" sz="3028" dirty="0" err="1">
                <a:latin typeface="Telegraf"/>
              </a:rPr>
              <a:t>reserva</a:t>
            </a:r>
            <a:r>
              <a:rPr lang="en-US" sz="3028" dirty="0">
                <a:latin typeface="Telegraf"/>
              </a:rPr>
              <a:t>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613083" y="3601121"/>
            <a:ext cx="202018" cy="230104"/>
            <a:chOff x="0" y="0"/>
            <a:chExt cx="53206" cy="606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13083" y="4562360"/>
            <a:ext cx="202018" cy="230104"/>
            <a:chOff x="0" y="0"/>
            <a:chExt cx="53206" cy="606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613083" y="5478957"/>
            <a:ext cx="202018" cy="230104"/>
            <a:chOff x="0" y="0"/>
            <a:chExt cx="53206" cy="606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613083" y="6394861"/>
            <a:ext cx="202018" cy="230104"/>
            <a:chOff x="0" y="0"/>
            <a:chExt cx="53206" cy="606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3610" y="723900"/>
            <a:ext cx="16446541" cy="9120671"/>
            <a:chOff x="0" y="0"/>
            <a:chExt cx="4331599" cy="2288133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331599" cy="2288133"/>
            </a:xfrm>
            <a:custGeom>
              <a:avLst/>
              <a:gdLst/>
              <a:ahLst/>
              <a:cxnLst/>
              <a:rect l="l" t="t" r="r" b="b"/>
              <a:pathLst>
                <a:path w="4331599" h="2288133">
                  <a:moveTo>
                    <a:pt x="0" y="0"/>
                  </a:moveTo>
                  <a:lnTo>
                    <a:pt x="4331599" y="0"/>
                  </a:lnTo>
                  <a:lnTo>
                    <a:pt x="4331599" y="2288133"/>
                  </a:lnTo>
                  <a:lnTo>
                    <a:pt x="0" y="2288133"/>
                  </a:lnTo>
                  <a:close/>
                </a:path>
              </a:pathLst>
            </a:custGeom>
            <a:grpFill/>
            <a:ln w="38100" cap="sq">
              <a:solidFill>
                <a:srgbClr val="185B7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31599" cy="2326233"/>
            </a:xfrm>
            <a:prstGeom prst="rect">
              <a:avLst/>
            </a:prstGeom>
            <a:grpFill/>
            <a:ln>
              <a:solidFill>
                <a:srgbClr val="185B74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27038" y="1907264"/>
            <a:ext cx="6917650" cy="825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Pessoas</a:t>
            </a:r>
            <a:r>
              <a:rPr lang="en-US" sz="6488" dirty="0">
                <a:solidFill>
                  <a:srgbClr val="185B74"/>
                </a:solidFill>
                <a:latin typeface="Telegraf Bold"/>
              </a:rPr>
              <a:t>: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1936563" y="3309628"/>
            <a:ext cx="4784913" cy="0"/>
          </a:xfrm>
          <a:prstGeom prst="line">
            <a:avLst/>
          </a:prstGeom>
          <a:ln w="38100" cap="flat">
            <a:solidFill>
              <a:srgbClr val="185B7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47800" y="3916461"/>
            <a:ext cx="202018" cy="230104"/>
            <a:chOff x="0" y="0"/>
            <a:chExt cx="53206" cy="606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447800" y="4715809"/>
            <a:ext cx="202018" cy="230104"/>
            <a:chOff x="0" y="0"/>
            <a:chExt cx="53206" cy="60604"/>
          </a:xfrm>
        </p:grpSpPr>
        <p:sp>
          <p:nvSpPr>
            <p:cNvPr id="12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3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8"/>
          <p:cNvGrpSpPr/>
          <p:nvPr/>
        </p:nvGrpSpPr>
        <p:grpSpPr>
          <a:xfrm>
            <a:off x="1451344" y="5592861"/>
            <a:ext cx="202018" cy="230104"/>
            <a:chOff x="0" y="0"/>
            <a:chExt cx="53206" cy="60604"/>
          </a:xfrm>
        </p:grpSpPr>
        <p:sp>
          <p:nvSpPr>
            <p:cNvPr id="15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6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8"/>
          <p:cNvGrpSpPr/>
          <p:nvPr/>
        </p:nvGrpSpPr>
        <p:grpSpPr>
          <a:xfrm>
            <a:off x="1447800" y="6506748"/>
            <a:ext cx="202018" cy="230104"/>
            <a:chOff x="0" y="0"/>
            <a:chExt cx="53206" cy="60604"/>
          </a:xfrm>
        </p:grpSpPr>
        <p:sp>
          <p:nvSpPr>
            <p:cNvPr id="18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9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8"/>
          <p:cNvGrpSpPr/>
          <p:nvPr/>
        </p:nvGrpSpPr>
        <p:grpSpPr>
          <a:xfrm>
            <a:off x="1447800" y="7344788"/>
            <a:ext cx="202018" cy="230104"/>
            <a:chOff x="0" y="0"/>
            <a:chExt cx="53206" cy="60604"/>
          </a:xfrm>
        </p:grpSpPr>
        <p:sp>
          <p:nvSpPr>
            <p:cNvPr id="21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2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8"/>
          <p:cNvGrpSpPr/>
          <p:nvPr/>
        </p:nvGrpSpPr>
        <p:grpSpPr>
          <a:xfrm>
            <a:off x="1447800" y="8259763"/>
            <a:ext cx="202018" cy="230104"/>
            <a:chOff x="0" y="0"/>
            <a:chExt cx="53206" cy="60604"/>
          </a:xfrm>
        </p:grpSpPr>
        <p:sp>
          <p:nvSpPr>
            <p:cNvPr id="24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5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4"/>
          <p:cNvSpPr txBox="1"/>
          <p:nvPr/>
        </p:nvSpPr>
        <p:spPr>
          <a:xfrm>
            <a:off x="1936563" y="3808078"/>
            <a:ext cx="13760637" cy="5668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Atração</a:t>
            </a:r>
            <a:r>
              <a:rPr lang="en-US" sz="3400" dirty="0">
                <a:latin typeface="Telegraf"/>
              </a:rPr>
              <a:t> e </a:t>
            </a:r>
            <a:r>
              <a:rPr lang="en-US" sz="3400" dirty="0" err="1">
                <a:latin typeface="Telegraf"/>
              </a:rPr>
              <a:t>Retenção</a:t>
            </a:r>
            <a:r>
              <a:rPr lang="en-US" sz="3400" dirty="0">
                <a:latin typeface="Telegraf"/>
              </a:rPr>
              <a:t> de </a:t>
            </a:r>
            <a:r>
              <a:rPr lang="en-US" sz="3400" dirty="0" err="1">
                <a:latin typeface="Telegraf"/>
              </a:rPr>
              <a:t>Talentos</a:t>
            </a:r>
            <a:r>
              <a:rPr lang="en-US" sz="3400" dirty="0">
                <a:latin typeface="Telegraf"/>
              </a:rPr>
              <a:t>;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Remuneração</a:t>
            </a:r>
            <a:r>
              <a:rPr lang="en-US" sz="3400" dirty="0">
                <a:latin typeface="Telegraf"/>
              </a:rPr>
              <a:t> e </a:t>
            </a:r>
            <a:r>
              <a:rPr lang="en-US" sz="3400" dirty="0" err="1">
                <a:latin typeface="Telegraf"/>
              </a:rPr>
              <a:t>Benefícios</a:t>
            </a:r>
            <a:r>
              <a:rPr lang="en-US" sz="3400" dirty="0">
                <a:latin typeface="Telegraf"/>
              </a:rPr>
              <a:t>;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Treinamentos</a:t>
            </a:r>
            <a:r>
              <a:rPr lang="en-US" sz="3400" dirty="0">
                <a:latin typeface="Telegraf"/>
              </a:rPr>
              <a:t> e </a:t>
            </a:r>
            <a:r>
              <a:rPr lang="en-US" sz="3400" dirty="0" err="1">
                <a:latin typeface="Telegraf"/>
              </a:rPr>
              <a:t>Desenvolvimento</a:t>
            </a:r>
            <a:r>
              <a:rPr lang="en-US" sz="3400" dirty="0">
                <a:latin typeface="Telegraf"/>
              </a:rPr>
              <a:t> </a:t>
            </a:r>
            <a:r>
              <a:rPr lang="en-US" sz="3400" dirty="0" err="1">
                <a:latin typeface="Telegraf"/>
              </a:rPr>
              <a:t>Contínuo</a:t>
            </a:r>
            <a:r>
              <a:rPr lang="en-US" sz="3400" dirty="0">
                <a:latin typeface="Telegraf"/>
              </a:rPr>
              <a:t>;</a:t>
            </a:r>
          </a:p>
          <a:p>
            <a:pPr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Programa</a:t>
            </a:r>
            <a:r>
              <a:rPr lang="en-US" sz="3400" dirty="0">
                <a:latin typeface="Telegraf"/>
              </a:rPr>
              <a:t> de </a:t>
            </a:r>
            <a:r>
              <a:rPr lang="en-US" sz="3400" dirty="0" err="1">
                <a:latin typeface="Telegraf"/>
              </a:rPr>
              <a:t>Estágio</a:t>
            </a:r>
            <a:r>
              <a:rPr lang="en-US" sz="3400" dirty="0">
                <a:latin typeface="Telegraf"/>
              </a:rPr>
              <a:t>;</a:t>
            </a:r>
          </a:p>
          <a:p>
            <a:pPr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Gestão</a:t>
            </a:r>
            <a:r>
              <a:rPr lang="en-US" sz="3400" dirty="0">
                <a:latin typeface="Telegraf"/>
              </a:rPr>
              <a:t> de </a:t>
            </a:r>
            <a:r>
              <a:rPr lang="en-US" sz="3400" dirty="0" err="1">
                <a:latin typeface="Telegraf"/>
              </a:rPr>
              <a:t>Desempenho</a:t>
            </a:r>
            <a:r>
              <a:rPr lang="en-US" sz="3400" dirty="0">
                <a:latin typeface="Telegraf"/>
              </a:rPr>
              <a:t>; </a:t>
            </a:r>
          </a:p>
          <a:p>
            <a:pPr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Saúde</a:t>
            </a:r>
            <a:r>
              <a:rPr lang="en-US" sz="3400" dirty="0">
                <a:latin typeface="Telegraf"/>
              </a:rPr>
              <a:t> e </a:t>
            </a:r>
            <a:r>
              <a:rPr lang="en-US" sz="3400" dirty="0" err="1">
                <a:latin typeface="Telegraf"/>
              </a:rPr>
              <a:t>Segurança</a:t>
            </a:r>
            <a:r>
              <a:rPr lang="en-US" sz="3400" dirty="0">
                <a:latin typeface="Telegraf"/>
              </a:rPr>
              <a:t> no </a:t>
            </a:r>
            <a:r>
              <a:rPr lang="en-US" sz="3400" dirty="0" err="1">
                <a:latin typeface="Telegraf"/>
              </a:rPr>
              <a:t>Trabalho</a:t>
            </a:r>
            <a:r>
              <a:rPr lang="en-US" sz="3400" dirty="0">
                <a:latin typeface="Telegraf"/>
              </a:rPr>
              <a:t>;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 algn="l"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Engajamento</a:t>
            </a:r>
            <a:r>
              <a:rPr lang="en-US" sz="3400" dirty="0">
                <a:latin typeface="Telegraf"/>
              </a:rPr>
              <a:t> e </a:t>
            </a:r>
            <a:r>
              <a:rPr lang="en-US" sz="3400" dirty="0" err="1">
                <a:latin typeface="Telegraf"/>
              </a:rPr>
              <a:t>Propósito</a:t>
            </a:r>
            <a:r>
              <a:rPr lang="en-US" sz="3400" dirty="0">
                <a:latin typeface="Telegraf"/>
              </a:rPr>
              <a:t>.</a:t>
            </a:r>
          </a:p>
        </p:txBody>
      </p:sp>
      <p:grpSp>
        <p:nvGrpSpPr>
          <p:cNvPr id="30" name="Group 8"/>
          <p:cNvGrpSpPr/>
          <p:nvPr/>
        </p:nvGrpSpPr>
        <p:grpSpPr>
          <a:xfrm>
            <a:off x="1447800" y="9033952"/>
            <a:ext cx="202018" cy="230104"/>
            <a:chOff x="0" y="0"/>
            <a:chExt cx="53206" cy="60604"/>
          </a:xfrm>
        </p:grpSpPr>
        <p:sp>
          <p:nvSpPr>
            <p:cNvPr id="31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32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8687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93610" y="723900"/>
            <a:ext cx="16446541" cy="9120671"/>
          </a:xfrm>
          <a:custGeom>
            <a:avLst/>
            <a:gdLst/>
            <a:ahLst/>
            <a:cxnLst/>
            <a:rect l="l" t="t" r="r" b="b"/>
            <a:pathLst>
              <a:path w="4331599" h="2288133">
                <a:moveTo>
                  <a:pt x="0" y="0"/>
                </a:moveTo>
                <a:lnTo>
                  <a:pt x="4331599" y="0"/>
                </a:lnTo>
                <a:lnTo>
                  <a:pt x="4331599" y="2288133"/>
                </a:lnTo>
                <a:lnTo>
                  <a:pt x="0" y="22881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 cap="sq">
            <a:solidFill>
              <a:srgbClr val="185B74"/>
            </a:solidFill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1927038" y="1907264"/>
            <a:ext cx="6917650" cy="825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Pessoas</a:t>
            </a:r>
            <a:r>
              <a:rPr lang="en-US" sz="6488" dirty="0">
                <a:solidFill>
                  <a:srgbClr val="185B74"/>
                </a:solidFill>
                <a:latin typeface="Telegraf Bold"/>
              </a:rPr>
              <a:t>: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1936563" y="3309628"/>
            <a:ext cx="4784913" cy="0"/>
          </a:xfrm>
          <a:prstGeom prst="line">
            <a:avLst/>
          </a:prstGeom>
          <a:ln w="38100" cap="flat">
            <a:solidFill>
              <a:srgbClr val="185B7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8"/>
          <p:cNvGrpSpPr/>
          <p:nvPr/>
        </p:nvGrpSpPr>
        <p:grpSpPr>
          <a:xfrm>
            <a:off x="1451344" y="5592861"/>
            <a:ext cx="202018" cy="230104"/>
            <a:chOff x="0" y="0"/>
            <a:chExt cx="53206" cy="60604"/>
          </a:xfrm>
        </p:grpSpPr>
        <p:sp>
          <p:nvSpPr>
            <p:cNvPr id="15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6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4"/>
          <p:cNvSpPr txBox="1"/>
          <p:nvPr/>
        </p:nvSpPr>
        <p:spPr>
          <a:xfrm>
            <a:off x="1936563" y="3808078"/>
            <a:ext cx="13760637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 algn="l">
              <a:lnSpc>
                <a:spcPts val="3392"/>
              </a:lnSpc>
            </a:pPr>
            <a:r>
              <a:rPr lang="en-US" sz="3400" dirty="0">
                <a:latin typeface="Telegraf"/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86000" y="5284235"/>
            <a:ext cx="11586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/>
              <a:t>BUSQUE CAMINHOS ALTERNATIVOS!</a:t>
            </a:r>
          </a:p>
        </p:txBody>
      </p:sp>
    </p:spTree>
    <p:extLst>
      <p:ext uri="{BB962C8B-B14F-4D97-AF65-F5344CB8AC3E}">
        <p14:creationId xmlns:p14="http://schemas.microsoft.com/office/powerpoint/2010/main" val="410157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" y="952500"/>
            <a:ext cx="16446541" cy="8687755"/>
            <a:chOff x="0" y="0"/>
            <a:chExt cx="4331599" cy="2288133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331599" cy="2288133"/>
            </a:xfrm>
            <a:custGeom>
              <a:avLst/>
              <a:gdLst/>
              <a:ahLst/>
              <a:cxnLst/>
              <a:rect l="l" t="t" r="r" b="b"/>
              <a:pathLst>
                <a:path w="4331599" h="2288133">
                  <a:moveTo>
                    <a:pt x="0" y="0"/>
                  </a:moveTo>
                  <a:lnTo>
                    <a:pt x="4331599" y="0"/>
                  </a:lnTo>
                  <a:lnTo>
                    <a:pt x="4331599" y="2288133"/>
                  </a:lnTo>
                  <a:lnTo>
                    <a:pt x="0" y="2288133"/>
                  </a:lnTo>
                  <a:close/>
                </a:path>
              </a:pathLst>
            </a:custGeom>
            <a:grpFill/>
            <a:ln w="38100" cap="sq">
              <a:solidFill>
                <a:srgbClr val="185B7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31599" cy="2326233"/>
            </a:xfrm>
            <a:prstGeom prst="rect">
              <a:avLst/>
            </a:prstGeom>
            <a:grpFill/>
            <a:ln>
              <a:solidFill>
                <a:srgbClr val="185B74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36563" y="1163037"/>
            <a:ext cx="6917650" cy="825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Equipe</a:t>
            </a:r>
            <a:r>
              <a:rPr lang="en-US" sz="6488" dirty="0">
                <a:solidFill>
                  <a:srgbClr val="185B74"/>
                </a:solidFill>
                <a:latin typeface="Telegraf Bold"/>
              </a:rPr>
              <a:t> CEH: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1936563" y="2044713"/>
            <a:ext cx="4784913" cy="0"/>
          </a:xfrm>
          <a:prstGeom prst="line">
            <a:avLst/>
          </a:prstGeom>
          <a:ln w="38100" cap="flat">
            <a:solidFill>
              <a:srgbClr val="185B7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00300"/>
            <a:ext cx="10521930" cy="6916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9714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849168"/>
            <a:ext cx="16446541" cy="8687755"/>
            <a:chOff x="0" y="0"/>
            <a:chExt cx="4331599" cy="2288133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331599" cy="2288133"/>
            </a:xfrm>
            <a:custGeom>
              <a:avLst/>
              <a:gdLst/>
              <a:ahLst/>
              <a:cxnLst/>
              <a:rect l="l" t="t" r="r" b="b"/>
              <a:pathLst>
                <a:path w="4331599" h="2288133">
                  <a:moveTo>
                    <a:pt x="0" y="0"/>
                  </a:moveTo>
                  <a:lnTo>
                    <a:pt x="4331599" y="0"/>
                  </a:lnTo>
                  <a:lnTo>
                    <a:pt x="4331599" y="2288133"/>
                  </a:lnTo>
                  <a:lnTo>
                    <a:pt x="0" y="2288133"/>
                  </a:lnTo>
                  <a:close/>
                </a:path>
              </a:pathLst>
            </a:custGeom>
            <a:grpFill/>
            <a:ln w="38100" cap="sq">
              <a:solidFill>
                <a:srgbClr val="185B7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31599" cy="2326233"/>
            </a:xfrm>
            <a:prstGeom prst="rect">
              <a:avLst/>
            </a:prstGeom>
            <a:grpFill/>
            <a:ln>
              <a:solidFill>
                <a:srgbClr val="185B74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27038" y="1907264"/>
            <a:ext cx="6917650" cy="825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Financeiro</a:t>
            </a:r>
            <a:r>
              <a:rPr lang="en-US" sz="6488" dirty="0">
                <a:solidFill>
                  <a:srgbClr val="185B74"/>
                </a:solidFill>
                <a:latin typeface="Telegraf Bold"/>
              </a:rPr>
              <a:t>: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1936563" y="3309628"/>
            <a:ext cx="4784913" cy="0"/>
          </a:xfrm>
          <a:prstGeom prst="line">
            <a:avLst/>
          </a:prstGeom>
          <a:ln w="38100" cap="flat">
            <a:solidFill>
              <a:srgbClr val="185B7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524000" y="4278646"/>
            <a:ext cx="202018" cy="230104"/>
            <a:chOff x="0" y="0"/>
            <a:chExt cx="53206" cy="606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524000" y="5077994"/>
            <a:ext cx="202018" cy="230104"/>
            <a:chOff x="0" y="0"/>
            <a:chExt cx="53206" cy="60604"/>
          </a:xfrm>
        </p:grpSpPr>
        <p:sp>
          <p:nvSpPr>
            <p:cNvPr id="12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3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8"/>
          <p:cNvGrpSpPr/>
          <p:nvPr/>
        </p:nvGrpSpPr>
        <p:grpSpPr>
          <a:xfrm>
            <a:off x="1527544" y="5955046"/>
            <a:ext cx="202018" cy="230104"/>
            <a:chOff x="0" y="0"/>
            <a:chExt cx="53206" cy="60604"/>
          </a:xfrm>
        </p:grpSpPr>
        <p:sp>
          <p:nvSpPr>
            <p:cNvPr id="15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6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8"/>
          <p:cNvGrpSpPr/>
          <p:nvPr/>
        </p:nvGrpSpPr>
        <p:grpSpPr>
          <a:xfrm>
            <a:off x="1524000" y="6868933"/>
            <a:ext cx="202018" cy="230104"/>
            <a:chOff x="0" y="0"/>
            <a:chExt cx="53206" cy="60604"/>
          </a:xfrm>
        </p:grpSpPr>
        <p:sp>
          <p:nvSpPr>
            <p:cNvPr id="18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9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8"/>
          <p:cNvGrpSpPr/>
          <p:nvPr/>
        </p:nvGrpSpPr>
        <p:grpSpPr>
          <a:xfrm>
            <a:off x="1524000" y="7706973"/>
            <a:ext cx="202018" cy="230104"/>
            <a:chOff x="0" y="0"/>
            <a:chExt cx="53206" cy="60604"/>
          </a:xfrm>
        </p:grpSpPr>
        <p:sp>
          <p:nvSpPr>
            <p:cNvPr id="21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2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8"/>
          <p:cNvGrpSpPr/>
          <p:nvPr/>
        </p:nvGrpSpPr>
        <p:grpSpPr>
          <a:xfrm>
            <a:off x="1524000" y="8621948"/>
            <a:ext cx="202018" cy="230104"/>
            <a:chOff x="0" y="0"/>
            <a:chExt cx="53206" cy="60604"/>
          </a:xfrm>
        </p:grpSpPr>
        <p:sp>
          <p:nvSpPr>
            <p:cNvPr id="24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5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4"/>
          <p:cNvSpPr txBox="1"/>
          <p:nvPr/>
        </p:nvSpPr>
        <p:spPr>
          <a:xfrm>
            <a:off x="1927038" y="4187970"/>
            <a:ext cx="13760637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Planejamento</a:t>
            </a:r>
            <a:r>
              <a:rPr lang="en-US" sz="3400" dirty="0">
                <a:latin typeface="Telegraf"/>
              </a:rPr>
              <a:t> </a:t>
            </a:r>
            <a:r>
              <a:rPr lang="en-US" sz="3400" dirty="0" err="1">
                <a:latin typeface="Telegraf"/>
              </a:rPr>
              <a:t>financeiro</a:t>
            </a:r>
            <a:r>
              <a:rPr lang="en-US" sz="3400" dirty="0">
                <a:latin typeface="Telegraf"/>
              </a:rPr>
              <a:t>: </a:t>
            </a:r>
            <a:r>
              <a:rPr lang="en-US" sz="3400" dirty="0" err="1">
                <a:latin typeface="Telegraf"/>
              </a:rPr>
              <a:t>Orçamento</a:t>
            </a:r>
            <a:r>
              <a:rPr lang="en-US" sz="3400" dirty="0">
                <a:latin typeface="Telegraf"/>
              </a:rPr>
              <a:t>, </a:t>
            </a:r>
            <a:r>
              <a:rPr lang="en-US" sz="3400" dirty="0" err="1">
                <a:latin typeface="Telegraf"/>
              </a:rPr>
              <a:t>projeções</a:t>
            </a:r>
            <a:r>
              <a:rPr lang="en-US" sz="3400" dirty="0">
                <a:latin typeface="Telegraf"/>
              </a:rPr>
              <a:t>…</a:t>
            </a:r>
          </a:p>
          <a:p>
            <a:pPr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Análise</a:t>
            </a:r>
            <a:r>
              <a:rPr lang="en-US" sz="3400" dirty="0">
                <a:latin typeface="Telegraf"/>
              </a:rPr>
              <a:t> de </a:t>
            </a:r>
            <a:r>
              <a:rPr lang="en-US" sz="3400" dirty="0" err="1">
                <a:latin typeface="Telegraf"/>
              </a:rPr>
              <a:t>Custos</a:t>
            </a:r>
            <a:r>
              <a:rPr lang="en-US" sz="3400" dirty="0">
                <a:latin typeface="Telegraf"/>
              </a:rPr>
              <a:t> e </a:t>
            </a:r>
            <a:r>
              <a:rPr lang="en-US" sz="3400" dirty="0" err="1">
                <a:latin typeface="Telegraf"/>
              </a:rPr>
              <a:t>Controle</a:t>
            </a:r>
            <a:r>
              <a:rPr lang="en-US" sz="3400" dirty="0">
                <a:latin typeface="Telegraf"/>
              </a:rPr>
              <a:t> de </a:t>
            </a:r>
            <a:r>
              <a:rPr lang="en-US" sz="3400" dirty="0" err="1">
                <a:latin typeface="Telegraf"/>
              </a:rPr>
              <a:t>Riscos</a:t>
            </a:r>
            <a:r>
              <a:rPr lang="en-US" sz="3400" dirty="0">
                <a:latin typeface="Telegraf"/>
              </a:rPr>
              <a:t>;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 algn="l"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Investimentos</a:t>
            </a:r>
            <a:r>
              <a:rPr lang="en-US" sz="3400" dirty="0">
                <a:latin typeface="Telegraf"/>
              </a:rPr>
              <a:t>: </a:t>
            </a:r>
            <a:r>
              <a:rPr lang="en-US" sz="3400" dirty="0" err="1">
                <a:latin typeface="Telegraf"/>
              </a:rPr>
              <a:t>Projetos</a:t>
            </a:r>
            <a:r>
              <a:rPr lang="en-US" sz="3400" dirty="0">
                <a:latin typeface="Telegraf"/>
              </a:rPr>
              <a:t>, </a:t>
            </a:r>
            <a:r>
              <a:rPr lang="en-US" sz="3400" dirty="0" err="1">
                <a:latin typeface="Telegraf"/>
              </a:rPr>
              <a:t>Gestão</a:t>
            </a:r>
            <a:r>
              <a:rPr lang="en-US" sz="3400" dirty="0">
                <a:latin typeface="Telegraf"/>
              </a:rPr>
              <a:t> de </a:t>
            </a:r>
            <a:r>
              <a:rPr lang="en-US" sz="3400" dirty="0" err="1">
                <a:latin typeface="Telegraf"/>
              </a:rPr>
              <a:t>Ativos</a:t>
            </a:r>
            <a:r>
              <a:rPr lang="en-US" sz="3400" dirty="0">
                <a:latin typeface="Telegraf"/>
              </a:rPr>
              <a:t>;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 algn="l"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Sustentabilidade</a:t>
            </a:r>
            <a:r>
              <a:rPr lang="en-US" sz="3400" dirty="0">
                <a:latin typeface="Telegraf"/>
              </a:rPr>
              <a:t> </a:t>
            </a:r>
            <a:r>
              <a:rPr lang="en-US" sz="3400" dirty="0" err="1">
                <a:latin typeface="Telegraf"/>
              </a:rPr>
              <a:t>Financeira</a:t>
            </a:r>
            <a:r>
              <a:rPr lang="en-US" sz="3400" dirty="0">
                <a:latin typeface="Telegraf"/>
              </a:rPr>
              <a:t>: EBITDA, </a:t>
            </a:r>
            <a:r>
              <a:rPr lang="en-US" sz="3400" dirty="0" err="1">
                <a:latin typeface="Telegraf"/>
              </a:rPr>
              <a:t>Margem</a:t>
            </a:r>
            <a:r>
              <a:rPr lang="en-US" sz="3400" dirty="0">
                <a:latin typeface="Telegraf"/>
              </a:rPr>
              <a:t> de </a:t>
            </a:r>
            <a:r>
              <a:rPr lang="en-US" sz="3400" dirty="0" err="1">
                <a:latin typeface="Telegraf"/>
              </a:rPr>
              <a:t>Lucro</a:t>
            </a:r>
            <a:endParaRPr lang="en-US" sz="3400" dirty="0">
              <a:latin typeface="Telegraf"/>
            </a:endParaRP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 algn="l"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Tributação</a:t>
            </a:r>
            <a:r>
              <a:rPr lang="en-US" sz="3400" dirty="0">
                <a:latin typeface="Telegraf"/>
              </a:rPr>
              <a:t> e </a:t>
            </a:r>
            <a:r>
              <a:rPr lang="en-US" sz="3400" dirty="0" err="1">
                <a:latin typeface="Telegraf"/>
              </a:rPr>
              <a:t>Planejamento</a:t>
            </a:r>
            <a:r>
              <a:rPr lang="en-US" sz="3400" dirty="0">
                <a:latin typeface="Telegraf"/>
              </a:rPr>
              <a:t> </a:t>
            </a:r>
            <a:r>
              <a:rPr lang="en-US" sz="3400" dirty="0" err="1">
                <a:latin typeface="Telegraf"/>
              </a:rPr>
              <a:t>Tributário</a:t>
            </a:r>
            <a:r>
              <a:rPr lang="en-US" sz="3400" dirty="0">
                <a:latin typeface="Telegraf"/>
              </a:rPr>
              <a:t>: </a:t>
            </a:r>
            <a:r>
              <a:rPr lang="en-US" sz="3400" dirty="0" err="1">
                <a:latin typeface="Telegraf"/>
              </a:rPr>
              <a:t>Conformidade</a:t>
            </a:r>
            <a:r>
              <a:rPr lang="en-US" sz="3400" dirty="0">
                <a:latin typeface="Telegraf"/>
              </a:rPr>
              <a:t> Fiscal.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  <a:p>
            <a:pPr algn="l">
              <a:lnSpc>
                <a:spcPts val="3392"/>
              </a:lnSpc>
            </a:pPr>
            <a:r>
              <a:rPr lang="en-US" sz="3400" dirty="0" err="1">
                <a:latin typeface="Telegraf"/>
              </a:rPr>
              <a:t>Contabilidade</a:t>
            </a:r>
            <a:r>
              <a:rPr lang="en-US" sz="3400" dirty="0">
                <a:latin typeface="Telegraf"/>
              </a:rPr>
              <a:t>.</a:t>
            </a:r>
          </a:p>
          <a:p>
            <a:pPr algn="l">
              <a:lnSpc>
                <a:spcPts val="3392"/>
              </a:lnSpc>
            </a:pPr>
            <a:endParaRPr lang="en-US" sz="3400" dirty="0">
              <a:latin typeface="Telegraf"/>
            </a:endParaRPr>
          </a:p>
        </p:txBody>
      </p:sp>
    </p:spTree>
    <p:extLst>
      <p:ext uri="{BB962C8B-B14F-4D97-AF65-F5344CB8AC3E}">
        <p14:creationId xmlns:p14="http://schemas.microsoft.com/office/powerpoint/2010/main" val="490929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34115" y="-164077"/>
            <a:ext cx="8539916" cy="10615154"/>
            <a:chOff x="0" y="0"/>
            <a:chExt cx="2013801" cy="27957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13801" cy="2795761"/>
            </a:xfrm>
            <a:custGeom>
              <a:avLst/>
              <a:gdLst/>
              <a:ahLst/>
              <a:cxnLst/>
              <a:rect l="l" t="t" r="r" b="b"/>
              <a:pathLst>
                <a:path w="2013801" h="2795761">
                  <a:moveTo>
                    <a:pt x="0" y="0"/>
                  </a:moveTo>
                  <a:lnTo>
                    <a:pt x="2013801" y="0"/>
                  </a:lnTo>
                  <a:lnTo>
                    <a:pt x="2013801" y="2795761"/>
                  </a:lnTo>
                  <a:lnTo>
                    <a:pt x="0" y="2795761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13801" cy="2833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36048" y="9115514"/>
            <a:ext cx="285572" cy="285572"/>
            <a:chOff x="0" y="0"/>
            <a:chExt cx="75212" cy="752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5212" cy="75212"/>
            </a:xfrm>
            <a:custGeom>
              <a:avLst/>
              <a:gdLst/>
              <a:ahLst/>
              <a:cxnLst/>
              <a:rect l="l" t="t" r="r" b="b"/>
              <a:pathLst>
                <a:path w="75212" h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5212" cy="11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8"/>
          <p:cNvGrpSpPr/>
          <p:nvPr/>
        </p:nvGrpSpPr>
        <p:grpSpPr>
          <a:xfrm>
            <a:off x="6955983" y="3621088"/>
            <a:ext cx="202018" cy="230104"/>
            <a:chOff x="0" y="0"/>
            <a:chExt cx="53206" cy="60604"/>
          </a:xfrm>
        </p:grpSpPr>
        <p:sp>
          <p:nvSpPr>
            <p:cNvPr id="17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8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1"/>
          <p:cNvGrpSpPr/>
          <p:nvPr/>
        </p:nvGrpSpPr>
        <p:grpSpPr>
          <a:xfrm>
            <a:off x="6955983" y="4582327"/>
            <a:ext cx="202018" cy="230104"/>
            <a:chOff x="0" y="0"/>
            <a:chExt cx="53206" cy="60604"/>
          </a:xfrm>
        </p:grpSpPr>
        <p:sp>
          <p:nvSpPr>
            <p:cNvPr id="20" name="Freeform 12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1" name="TextBox 13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2" name="Group 14"/>
          <p:cNvGrpSpPr/>
          <p:nvPr/>
        </p:nvGrpSpPr>
        <p:grpSpPr>
          <a:xfrm>
            <a:off x="6955983" y="5498924"/>
            <a:ext cx="202018" cy="230104"/>
            <a:chOff x="0" y="0"/>
            <a:chExt cx="53206" cy="60604"/>
          </a:xfrm>
        </p:grpSpPr>
        <p:sp>
          <p:nvSpPr>
            <p:cNvPr id="23" name="Freeform 15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4" name="TextBox 16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17"/>
          <p:cNvGrpSpPr/>
          <p:nvPr/>
        </p:nvGrpSpPr>
        <p:grpSpPr>
          <a:xfrm>
            <a:off x="6955983" y="6414828"/>
            <a:ext cx="202018" cy="230104"/>
            <a:chOff x="0" y="0"/>
            <a:chExt cx="53206" cy="60604"/>
          </a:xfrm>
        </p:grpSpPr>
        <p:sp>
          <p:nvSpPr>
            <p:cNvPr id="26" name="Freeform 18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7" name="TextBox 19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8"/>
          <p:cNvGrpSpPr/>
          <p:nvPr/>
        </p:nvGrpSpPr>
        <p:grpSpPr>
          <a:xfrm>
            <a:off x="8789254" y="3904425"/>
            <a:ext cx="202018" cy="230104"/>
            <a:chOff x="0" y="0"/>
            <a:chExt cx="53206" cy="60604"/>
          </a:xfrm>
        </p:grpSpPr>
        <p:sp>
          <p:nvSpPr>
            <p:cNvPr id="32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33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11"/>
          <p:cNvGrpSpPr/>
          <p:nvPr/>
        </p:nvGrpSpPr>
        <p:grpSpPr>
          <a:xfrm>
            <a:off x="8789254" y="4865664"/>
            <a:ext cx="202018" cy="230104"/>
            <a:chOff x="0" y="0"/>
            <a:chExt cx="53206" cy="60604"/>
          </a:xfrm>
        </p:grpSpPr>
        <p:sp>
          <p:nvSpPr>
            <p:cNvPr id="35" name="Freeform 12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36" name="TextBox 13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37" name="Group 14"/>
          <p:cNvGrpSpPr/>
          <p:nvPr/>
        </p:nvGrpSpPr>
        <p:grpSpPr>
          <a:xfrm>
            <a:off x="8789254" y="5782261"/>
            <a:ext cx="202018" cy="230104"/>
            <a:chOff x="0" y="0"/>
            <a:chExt cx="53206" cy="60604"/>
          </a:xfrm>
        </p:grpSpPr>
        <p:sp>
          <p:nvSpPr>
            <p:cNvPr id="38" name="Freeform 15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39" name="TextBox 16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17"/>
          <p:cNvGrpSpPr/>
          <p:nvPr/>
        </p:nvGrpSpPr>
        <p:grpSpPr>
          <a:xfrm>
            <a:off x="8789254" y="6698165"/>
            <a:ext cx="202018" cy="230104"/>
            <a:chOff x="0" y="0"/>
            <a:chExt cx="53206" cy="60604"/>
          </a:xfrm>
        </p:grpSpPr>
        <p:sp>
          <p:nvSpPr>
            <p:cNvPr id="41" name="Freeform 18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42" name="TextBox 19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4" name="TextBox 6"/>
          <p:cNvSpPr txBox="1"/>
          <p:nvPr/>
        </p:nvSpPr>
        <p:spPr>
          <a:xfrm>
            <a:off x="173944" y="201089"/>
            <a:ext cx="7979456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3"/>
              </a:lnSpc>
            </a:pPr>
            <a:r>
              <a:rPr lang="en-US" sz="6000" dirty="0" err="1">
                <a:solidFill>
                  <a:srgbClr val="FFFFFF"/>
                </a:solidFill>
                <a:latin typeface="Telegraf Bold"/>
              </a:rPr>
              <a:t>Evolução</a:t>
            </a:r>
            <a:r>
              <a:rPr lang="en-US" sz="6000" dirty="0">
                <a:solidFill>
                  <a:srgbClr val="FFFFFF"/>
                </a:solidFill>
                <a:latin typeface="Telegraf Bold"/>
              </a:rPr>
              <a:t>:</a:t>
            </a:r>
          </a:p>
          <a:p>
            <a:pPr algn="ctr">
              <a:lnSpc>
                <a:spcPts val="6293"/>
              </a:lnSpc>
            </a:pPr>
            <a:endParaRPr lang="en-US" sz="6000" dirty="0">
              <a:solidFill>
                <a:srgbClr val="FFFFFF"/>
              </a:solidFill>
              <a:latin typeface="Telegraf Bold"/>
            </a:endParaRPr>
          </a:p>
          <a:p>
            <a:pPr algn="ctr">
              <a:lnSpc>
                <a:spcPts val="6293"/>
              </a:lnSpc>
            </a:pPr>
            <a:endParaRPr lang="en-US" sz="6000" dirty="0">
              <a:solidFill>
                <a:srgbClr val="FFFFFF"/>
              </a:solidFill>
              <a:latin typeface="Telegraf Bold"/>
            </a:endParaRPr>
          </a:p>
          <a:p>
            <a:pPr algn="ctr">
              <a:lnSpc>
                <a:spcPts val="6293"/>
              </a:lnSpc>
            </a:pPr>
            <a:endParaRPr lang="en-US" sz="6000" dirty="0">
              <a:solidFill>
                <a:srgbClr val="FFFFFF"/>
              </a:solidFill>
              <a:latin typeface="Telegraf Bold"/>
            </a:endParaRPr>
          </a:p>
          <a:p>
            <a:pPr algn="ctr">
              <a:lnSpc>
                <a:spcPts val="6293"/>
              </a:lnSpc>
            </a:pPr>
            <a:endParaRPr lang="en-US" sz="6000" dirty="0">
              <a:solidFill>
                <a:srgbClr val="FFFFFF"/>
              </a:solidFill>
              <a:latin typeface="Telegraf Bold"/>
            </a:endParaRPr>
          </a:p>
          <a:p>
            <a:pPr algn="ctr">
              <a:lnSpc>
                <a:spcPts val="6293"/>
              </a:lnSpc>
            </a:pPr>
            <a:endParaRPr lang="en-US" sz="6000" dirty="0">
              <a:solidFill>
                <a:srgbClr val="FFFFFF"/>
              </a:solidFill>
              <a:latin typeface="Telegraf Bold"/>
            </a:endParaRPr>
          </a:p>
          <a:p>
            <a:pPr algn="ctr">
              <a:lnSpc>
                <a:spcPts val="6293"/>
              </a:lnSpc>
            </a:pPr>
            <a:r>
              <a:rPr lang="en-US" sz="6000" dirty="0">
                <a:solidFill>
                  <a:srgbClr val="FFFFFF"/>
                </a:solidFill>
                <a:latin typeface="Telegraf Bold"/>
              </a:rPr>
              <a:t>O que o </a:t>
            </a:r>
            <a:r>
              <a:rPr lang="en-US" sz="6000" dirty="0" err="1">
                <a:solidFill>
                  <a:srgbClr val="FFFFFF"/>
                </a:solidFill>
                <a:latin typeface="Telegraf Bold"/>
              </a:rPr>
              <a:t>futuro</a:t>
            </a:r>
            <a:r>
              <a:rPr lang="en-US" sz="6000" dirty="0">
                <a:solidFill>
                  <a:srgbClr val="FFFFFF"/>
                </a:solidFill>
                <a:latin typeface="Telegraf Bold"/>
              </a:rPr>
              <a:t> </a:t>
            </a:r>
          </a:p>
          <a:p>
            <a:pPr algn="ctr">
              <a:lnSpc>
                <a:spcPts val="6293"/>
              </a:lnSpc>
            </a:pPr>
            <a:r>
              <a:rPr lang="en-US" sz="6000" dirty="0" err="1">
                <a:solidFill>
                  <a:srgbClr val="FFFFFF"/>
                </a:solidFill>
                <a:latin typeface="Telegraf Bold"/>
              </a:rPr>
              <a:t>nos</a:t>
            </a:r>
            <a:r>
              <a:rPr lang="en-US" sz="6000" dirty="0">
                <a:solidFill>
                  <a:srgbClr val="FFFFFF"/>
                </a:solidFill>
                <a:latin typeface="Telegraf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elegraf Bold"/>
              </a:rPr>
              <a:t>reserva</a:t>
            </a:r>
            <a:r>
              <a:rPr lang="en-US" sz="6000" dirty="0">
                <a:solidFill>
                  <a:srgbClr val="FFFFFF"/>
                </a:solidFill>
                <a:latin typeface="Telegraf Bold"/>
              </a:rPr>
              <a:t>?</a:t>
            </a:r>
          </a:p>
        </p:txBody>
      </p:sp>
      <p:grpSp>
        <p:nvGrpSpPr>
          <p:cNvPr id="45" name="Group 17"/>
          <p:cNvGrpSpPr/>
          <p:nvPr/>
        </p:nvGrpSpPr>
        <p:grpSpPr>
          <a:xfrm>
            <a:off x="8789254" y="7469409"/>
            <a:ext cx="202018" cy="230104"/>
            <a:chOff x="0" y="0"/>
            <a:chExt cx="53206" cy="60604"/>
          </a:xfrm>
        </p:grpSpPr>
        <p:sp>
          <p:nvSpPr>
            <p:cNvPr id="46" name="Freeform 18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47" name="TextBox 19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TextBox 4"/>
          <p:cNvSpPr txBox="1"/>
          <p:nvPr/>
        </p:nvSpPr>
        <p:spPr>
          <a:xfrm>
            <a:off x="9224671" y="3817103"/>
            <a:ext cx="767706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b="1" dirty="0" err="1">
                <a:latin typeface="Telegraf"/>
              </a:rPr>
              <a:t>Automatização</a:t>
            </a:r>
            <a:r>
              <a:rPr lang="en-US" sz="3400" b="1" dirty="0">
                <a:latin typeface="Telegraf"/>
              </a:rPr>
              <a:t> de </a:t>
            </a:r>
            <a:r>
              <a:rPr lang="en-US" sz="3400" b="1" dirty="0" err="1">
                <a:latin typeface="Telegraf"/>
              </a:rPr>
              <a:t>Processos</a:t>
            </a:r>
            <a:r>
              <a:rPr lang="en-US" sz="3400" b="1" dirty="0">
                <a:latin typeface="Telegraf"/>
              </a:rPr>
              <a:t>;</a:t>
            </a:r>
          </a:p>
        </p:txBody>
      </p:sp>
      <p:sp>
        <p:nvSpPr>
          <p:cNvPr id="49" name="TextBox 4"/>
          <p:cNvSpPr txBox="1"/>
          <p:nvPr/>
        </p:nvSpPr>
        <p:spPr>
          <a:xfrm>
            <a:off x="9224670" y="4762707"/>
            <a:ext cx="7677065" cy="44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b="1" dirty="0" err="1">
                <a:latin typeface="Telegraf"/>
              </a:rPr>
              <a:t>Patologia</a:t>
            </a:r>
            <a:r>
              <a:rPr lang="en-US" sz="3400" b="1" dirty="0">
                <a:latin typeface="Telegraf"/>
              </a:rPr>
              <a:t> Digital;</a:t>
            </a:r>
          </a:p>
        </p:txBody>
      </p:sp>
      <p:sp>
        <p:nvSpPr>
          <p:cNvPr id="50" name="TextBox 4"/>
          <p:cNvSpPr txBox="1"/>
          <p:nvPr/>
        </p:nvSpPr>
        <p:spPr>
          <a:xfrm>
            <a:off x="9196596" y="5676258"/>
            <a:ext cx="7677065" cy="44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b="1" dirty="0" err="1">
                <a:latin typeface="Telegraf"/>
              </a:rPr>
              <a:t>Exames</a:t>
            </a:r>
            <a:r>
              <a:rPr lang="en-US" sz="3400" b="1" dirty="0">
                <a:latin typeface="Telegraf"/>
              </a:rPr>
              <a:t> </a:t>
            </a:r>
            <a:r>
              <a:rPr lang="en-US" sz="3400" b="1" dirty="0" err="1">
                <a:latin typeface="Telegraf"/>
              </a:rPr>
              <a:t>Moleculares</a:t>
            </a:r>
            <a:r>
              <a:rPr lang="en-US" sz="3400" b="1" dirty="0">
                <a:latin typeface="Telegraf"/>
              </a:rPr>
              <a:t>;</a:t>
            </a:r>
          </a:p>
        </p:txBody>
      </p:sp>
      <p:sp>
        <p:nvSpPr>
          <p:cNvPr id="52" name="TextBox 4"/>
          <p:cNvSpPr txBox="1"/>
          <p:nvPr/>
        </p:nvSpPr>
        <p:spPr>
          <a:xfrm>
            <a:off x="9244723" y="6627954"/>
            <a:ext cx="7677065" cy="44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b="1" dirty="0" err="1">
                <a:latin typeface="Telegraf"/>
              </a:rPr>
              <a:t>Novas</a:t>
            </a:r>
            <a:r>
              <a:rPr lang="en-US" sz="3400" b="1" dirty="0">
                <a:latin typeface="Telegraf"/>
              </a:rPr>
              <a:t> </a:t>
            </a:r>
            <a:r>
              <a:rPr lang="en-US" sz="3400" b="1" dirty="0" err="1">
                <a:latin typeface="Telegraf"/>
              </a:rPr>
              <a:t>Técnicas</a:t>
            </a:r>
            <a:r>
              <a:rPr lang="en-US" sz="3400" b="1" dirty="0">
                <a:latin typeface="Telegraf"/>
              </a:rPr>
              <a:t>;</a:t>
            </a:r>
          </a:p>
        </p:txBody>
      </p:sp>
      <p:sp>
        <p:nvSpPr>
          <p:cNvPr id="53" name="TextBox 4"/>
          <p:cNvSpPr txBox="1"/>
          <p:nvPr/>
        </p:nvSpPr>
        <p:spPr>
          <a:xfrm>
            <a:off x="9196595" y="7451072"/>
            <a:ext cx="7677065" cy="44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b="1" dirty="0" err="1">
                <a:latin typeface="Telegraf"/>
              </a:rPr>
              <a:t>Diagnóstico</a:t>
            </a:r>
            <a:r>
              <a:rPr lang="en-US" sz="3400" b="1" dirty="0">
                <a:latin typeface="Telegraf"/>
              </a:rPr>
              <a:t> de </a:t>
            </a:r>
            <a:r>
              <a:rPr lang="en-US" sz="3400" b="1" dirty="0" err="1">
                <a:latin typeface="Telegraf"/>
              </a:rPr>
              <a:t>Precisão</a:t>
            </a:r>
            <a:r>
              <a:rPr lang="en-US" sz="3400" b="1" dirty="0">
                <a:latin typeface="Telegraf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6479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34115" y="-164077"/>
            <a:ext cx="8539916" cy="10615154"/>
            <a:chOff x="0" y="0"/>
            <a:chExt cx="2013801" cy="27957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13801" cy="2795761"/>
            </a:xfrm>
            <a:custGeom>
              <a:avLst/>
              <a:gdLst/>
              <a:ahLst/>
              <a:cxnLst/>
              <a:rect l="l" t="t" r="r" b="b"/>
              <a:pathLst>
                <a:path w="2013801" h="2795761">
                  <a:moveTo>
                    <a:pt x="0" y="0"/>
                  </a:moveTo>
                  <a:lnTo>
                    <a:pt x="2013801" y="0"/>
                  </a:lnTo>
                  <a:lnTo>
                    <a:pt x="2013801" y="2795761"/>
                  </a:lnTo>
                  <a:lnTo>
                    <a:pt x="0" y="2795761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13801" cy="2833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36048" y="9115514"/>
            <a:ext cx="285572" cy="285572"/>
            <a:chOff x="0" y="0"/>
            <a:chExt cx="75212" cy="752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5212" cy="75212"/>
            </a:xfrm>
            <a:custGeom>
              <a:avLst/>
              <a:gdLst/>
              <a:ahLst/>
              <a:cxnLst/>
              <a:rect l="l" t="t" r="r" b="b"/>
              <a:pathLst>
                <a:path w="75212" h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5212" cy="11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8"/>
          <p:cNvGrpSpPr/>
          <p:nvPr/>
        </p:nvGrpSpPr>
        <p:grpSpPr>
          <a:xfrm>
            <a:off x="6955983" y="3621088"/>
            <a:ext cx="202018" cy="230104"/>
            <a:chOff x="0" y="0"/>
            <a:chExt cx="53206" cy="60604"/>
          </a:xfrm>
        </p:grpSpPr>
        <p:sp>
          <p:nvSpPr>
            <p:cNvPr id="17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18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1"/>
          <p:cNvGrpSpPr/>
          <p:nvPr/>
        </p:nvGrpSpPr>
        <p:grpSpPr>
          <a:xfrm>
            <a:off x="6955983" y="4582327"/>
            <a:ext cx="202018" cy="230104"/>
            <a:chOff x="0" y="0"/>
            <a:chExt cx="53206" cy="60604"/>
          </a:xfrm>
        </p:grpSpPr>
        <p:sp>
          <p:nvSpPr>
            <p:cNvPr id="20" name="Freeform 12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1" name="TextBox 13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2" name="Group 14"/>
          <p:cNvGrpSpPr/>
          <p:nvPr/>
        </p:nvGrpSpPr>
        <p:grpSpPr>
          <a:xfrm>
            <a:off x="6955983" y="5498924"/>
            <a:ext cx="202018" cy="230104"/>
            <a:chOff x="0" y="0"/>
            <a:chExt cx="53206" cy="60604"/>
          </a:xfrm>
        </p:grpSpPr>
        <p:sp>
          <p:nvSpPr>
            <p:cNvPr id="23" name="Freeform 15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4" name="TextBox 16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17"/>
          <p:cNvGrpSpPr/>
          <p:nvPr/>
        </p:nvGrpSpPr>
        <p:grpSpPr>
          <a:xfrm>
            <a:off x="6955983" y="6414828"/>
            <a:ext cx="202018" cy="230104"/>
            <a:chOff x="0" y="0"/>
            <a:chExt cx="53206" cy="60604"/>
          </a:xfrm>
        </p:grpSpPr>
        <p:sp>
          <p:nvSpPr>
            <p:cNvPr id="26" name="Freeform 18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27" name="TextBox 19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8"/>
          <p:cNvGrpSpPr/>
          <p:nvPr/>
        </p:nvGrpSpPr>
        <p:grpSpPr>
          <a:xfrm>
            <a:off x="8789254" y="3904425"/>
            <a:ext cx="202018" cy="230104"/>
            <a:chOff x="0" y="0"/>
            <a:chExt cx="53206" cy="60604"/>
          </a:xfrm>
        </p:grpSpPr>
        <p:sp>
          <p:nvSpPr>
            <p:cNvPr id="32" name="Freeform 9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33" name="TextBox 10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4" name="TextBox 6"/>
          <p:cNvSpPr txBox="1"/>
          <p:nvPr/>
        </p:nvSpPr>
        <p:spPr>
          <a:xfrm>
            <a:off x="173944" y="201089"/>
            <a:ext cx="7979456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3"/>
              </a:lnSpc>
            </a:pPr>
            <a:r>
              <a:rPr lang="en-US" sz="6000" dirty="0" err="1">
                <a:solidFill>
                  <a:srgbClr val="FFFFFF"/>
                </a:solidFill>
                <a:latin typeface="Telegraf Bold"/>
              </a:rPr>
              <a:t>Evolução</a:t>
            </a:r>
            <a:r>
              <a:rPr lang="en-US" sz="6000" dirty="0">
                <a:solidFill>
                  <a:srgbClr val="FFFFFF"/>
                </a:solidFill>
                <a:latin typeface="Telegraf Bold"/>
              </a:rPr>
              <a:t>:</a:t>
            </a:r>
          </a:p>
          <a:p>
            <a:pPr algn="ctr">
              <a:lnSpc>
                <a:spcPts val="6293"/>
              </a:lnSpc>
            </a:pPr>
            <a:endParaRPr lang="en-US" sz="6000" dirty="0">
              <a:solidFill>
                <a:srgbClr val="FFFFFF"/>
              </a:solidFill>
              <a:latin typeface="Telegraf Bold"/>
            </a:endParaRPr>
          </a:p>
          <a:p>
            <a:pPr algn="ctr">
              <a:lnSpc>
                <a:spcPts val="6293"/>
              </a:lnSpc>
            </a:pPr>
            <a:endParaRPr lang="en-US" sz="6000" dirty="0">
              <a:solidFill>
                <a:srgbClr val="FFFFFF"/>
              </a:solidFill>
              <a:latin typeface="Telegraf Bold"/>
            </a:endParaRPr>
          </a:p>
          <a:p>
            <a:pPr algn="ctr">
              <a:lnSpc>
                <a:spcPts val="6293"/>
              </a:lnSpc>
            </a:pPr>
            <a:endParaRPr lang="en-US" sz="6000" dirty="0">
              <a:solidFill>
                <a:srgbClr val="FFFFFF"/>
              </a:solidFill>
              <a:latin typeface="Telegraf Bold"/>
            </a:endParaRPr>
          </a:p>
          <a:p>
            <a:pPr algn="ctr">
              <a:lnSpc>
                <a:spcPts val="6293"/>
              </a:lnSpc>
            </a:pPr>
            <a:endParaRPr lang="en-US" sz="6000" dirty="0">
              <a:solidFill>
                <a:srgbClr val="FFFFFF"/>
              </a:solidFill>
              <a:latin typeface="Telegraf Bold"/>
            </a:endParaRPr>
          </a:p>
          <a:p>
            <a:pPr algn="ctr">
              <a:lnSpc>
                <a:spcPts val="6293"/>
              </a:lnSpc>
            </a:pPr>
            <a:endParaRPr lang="en-US" sz="6000" dirty="0">
              <a:solidFill>
                <a:srgbClr val="FFFFFF"/>
              </a:solidFill>
              <a:latin typeface="Telegraf Bold"/>
            </a:endParaRPr>
          </a:p>
          <a:p>
            <a:pPr algn="ctr">
              <a:lnSpc>
                <a:spcPts val="6293"/>
              </a:lnSpc>
            </a:pPr>
            <a:r>
              <a:rPr lang="en-US" sz="6000" dirty="0">
                <a:solidFill>
                  <a:srgbClr val="FFFFFF"/>
                </a:solidFill>
                <a:latin typeface="Telegraf Bold"/>
              </a:rPr>
              <a:t>O que o </a:t>
            </a:r>
            <a:r>
              <a:rPr lang="en-US" sz="6000" dirty="0" err="1">
                <a:solidFill>
                  <a:srgbClr val="FFFFFF"/>
                </a:solidFill>
                <a:latin typeface="Telegraf Bold"/>
              </a:rPr>
              <a:t>futuro</a:t>
            </a:r>
            <a:r>
              <a:rPr lang="en-US" sz="6000" dirty="0">
                <a:solidFill>
                  <a:srgbClr val="FFFFFF"/>
                </a:solidFill>
                <a:latin typeface="Telegraf Bold"/>
              </a:rPr>
              <a:t> </a:t>
            </a:r>
          </a:p>
          <a:p>
            <a:pPr algn="ctr">
              <a:lnSpc>
                <a:spcPts val="6293"/>
              </a:lnSpc>
            </a:pPr>
            <a:r>
              <a:rPr lang="en-US" sz="6000" dirty="0" err="1">
                <a:solidFill>
                  <a:srgbClr val="FFFFFF"/>
                </a:solidFill>
                <a:latin typeface="Telegraf Bold"/>
              </a:rPr>
              <a:t>nos</a:t>
            </a:r>
            <a:r>
              <a:rPr lang="en-US" sz="6000" dirty="0">
                <a:solidFill>
                  <a:srgbClr val="FFFFFF"/>
                </a:solidFill>
                <a:latin typeface="Telegraf Bold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elegraf Bold"/>
              </a:rPr>
              <a:t>reserva</a:t>
            </a:r>
            <a:r>
              <a:rPr lang="en-US" sz="6000" dirty="0">
                <a:solidFill>
                  <a:srgbClr val="FFFFFF"/>
                </a:solidFill>
                <a:latin typeface="Telegraf Bold"/>
              </a:rPr>
              <a:t>?</a:t>
            </a:r>
          </a:p>
        </p:txBody>
      </p:sp>
      <p:sp>
        <p:nvSpPr>
          <p:cNvPr id="48" name="TextBox 4"/>
          <p:cNvSpPr txBox="1"/>
          <p:nvPr/>
        </p:nvSpPr>
        <p:spPr>
          <a:xfrm>
            <a:off x="9224671" y="3817103"/>
            <a:ext cx="767706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b="1" dirty="0">
                <a:latin typeface="Telegraf"/>
              </a:rPr>
              <a:t>NOVOS EMPREENDEDORES???</a:t>
            </a:r>
          </a:p>
        </p:txBody>
      </p:sp>
    </p:spTree>
    <p:extLst>
      <p:ext uri="{BB962C8B-B14F-4D97-AF65-F5344CB8AC3E}">
        <p14:creationId xmlns:p14="http://schemas.microsoft.com/office/powerpoint/2010/main" val="877998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8631" y="847913"/>
            <a:ext cx="8687755" cy="8687755"/>
            <a:chOff x="0" y="0"/>
            <a:chExt cx="2288133" cy="22881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88133" cy="2288133"/>
            </a:xfrm>
            <a:custGeom>
              <a:avLst/>
              <a:gdLst/>
              <a:ahLst/>
              <a:cxnLst/>
              <a:rect l="l" t="t" r="r" b="b"/>
              <a:pathLst>
                <a:path w="2288133" h="2288133">
                  <a:moveTo>
                    <a:pt x="0" y="0"/>
                  </a:moveTo>
                  <a:lnTo>
                    <a:pt x="2288133" y="0"/>
                  </a:lnTo>
                  <a:lnTo>
                    <a:pt x="2288133" y="2288133"/>
                  </a:lnTo>
                  <a:lnTo>
                    <a:pt x="0" y="22881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88133" cy="232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01662" y="1418121"/>
            <a:ext cx="995346" cy="1608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04" b="0" i="0" u="none" strike="noStrike" kern="1200" cap="none" spc="0" normalizeH="0" baseline="0" noProof="0">
                <a:ln>
                  <a:noFill/>
                </a:ln>
                <a:solidFill>
                  <a:srgbClr val="185B74"/>
                </a:solidFill>
                <a:effectLst/>
                <a:uLnTx/>
                <a:uFillTx/>
                <a:latin typeface="Telegraf Bold"/>
                <a:ea typeface="+mn-ea"/>
                <a:cs typeface="+mn-cs"/>
              </a:rPr>
              <a:t>"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77229" y="8212106"/>
            <a:ext cx="995346" cy="1608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04" b="0" i="0" u="none" strike="noStrike" kern="1200" cap="none" spc="0" normalizeH="0" baseline="0" noProof="0">
                <a:ln>
                  <a:noFill/>
                </a:ln>
                <a:solidFill>
                  <a:srgbClr val="185B74"/>
                </a:solidFill>
                <a:effectLst/>
                <a:uLnTx/>
                <a:uFillTx/>
                <a:latin typeface="Telegraf Bold"/>
                <a:ea typeface="+mn-ea"/>
                <a:cs typeface="+mn-cs"/>
              </a:rPr>
              <a:t>"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01662" y="4076100"/>
            <a:ext cx="7012752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22" b="0" i="0" u="none" strike="noStrike" kern="1200" cap="none" spc="0" normalizeH="0" baseline="0" noProof="0" dirty="0">
                <a:ln>
                  <a:noFill/>
                </a:ln>
                <a:solidFill>
                  <a:srgbClr val="185B74"/>
                </a:solidFill>
                <a:effectLst/>
                <a:uLnTx/>
                <a:uFillTx/>
                <a:latin typeface="Telegraf Bold"/>
                <a:ea typeface="+mn-ea"/>
                <a:cs typeface="+mn-cs"/>
              </a:rPr>
              <a:t>A </a:t>
            </a:r>
            <a:r>
              <a:rPr kumimoji="0" lang="en-US" sz="6022" b="0" i="0" u="none" strike="noStrike" kern="1200" cap="none" spc="0" normalizeH="0" baseline="0" noProof="0" dirty="0" err="1">
                <a:ln>
                  <a:noFill/>
                </a:ln>
                <a:solidFill>
                  <a:srgbClr val="185B74"/>
                </a:solidFill>
                <a:effectLst/>
                <a:uLnTx/>
                <a:uFillTx/>
                <a:latin typeface="Telegraf Bold"/>
                <a:ea typeface="+mn-ea"/>
                <a:cs typeface="+mn-cs"/>
              </a:rPr>
              <a:t>melhor</a:t>
            </a:r>
            <a:r>
              <a:rPr kumimoji="0" lang="en-US" sz="6022" b="0" i="0" u="none" strike="noStrike" kern="1200" cap="none" spc="0" normalizeH="0" baseline="0" noProof="0" dirty="0">
                <a:ln>
                  <a:noFill/>
                </a:ln>
                <a:solidFill>
                  <a:srgbClr val="185B74"/>
                </a:solidFill>
                <a:effectLst/>
                <a:uLnTx/>
                <a:uFillTx/>
                <a:latin typeface="Telegraf Bold"/>
                <a:ea typeface="+mn-ea"/>
                <a:cs typeface="+mn-cs"/>
              </a:rPr>
              <a:t> </a:t>
            </a:r>
            <a:r>
              <a:rPr kumimoji="0" lang="en-US" sz="6022" b="0" i="0" u="none" strike="noStrike" kern="1200" cap="none" spc="0" normalizeH="0" baseline="0" noProof="0" dirty="0" err="1">
                <a:ln>
                  <a:noFill/>
                </a:ln>
                <a:solidFill>
                  <a:srgbClr val="185B74"/>
                </a:solidFill>
                <a:effectLst/>
                <a:uLnTx/>
                <a:uFillTx/>
                <a:latin typeface="Telegraf Bold"/>
                <a:ea typeface="+mn-ea"/>
                <a:cs typeface="+mn-cs"/>
              </a:rPr>
              <a:t>maneira</a:t>
            </a:r>
            <a:r>
              <a:rPr kumimoji="0" lang="en-US" sz="6022" b="0" i="0" u="none" strike="noStrike" kern="1200" cap="none" spc="0" normalizeH="0" baseline="0" noProof="0" dirty="0">
                <a:ln>
                  <a:noFill/>
                </a:ln>
                <a:solidFill>
                  <a:srgbClr val="185B74"/>
                </a:solidFill>
                <a:effectLst/>
                <a:uLnTx/>
                <a:uFillTx/>
                <a:latin typeface="Telegraf Bold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58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22" noProof="0" dirty="0">
                <a:solidFill>
                  <a:srgbClr val="185B74"/>
                </a:solidFill>
                <a:latin typeface="Telegraf Bold"/>
              </a:rPr>
              <a:t>de </a:t>
            </a:r>
            <a:r>
              <a:rPr lang="en-US" sz="6022" noProof="0" dirty="0" err="1">
                <a:solidFill>
                  <a:srgbClr val="185B74"/>
                </a:solidFill>
                <a:latin typeface="Telegraf Bold"/>
              </a:rPr>
              <a:t>prever</a:t>
            </a:r>
            <a:r>
              <a:rPr lang="en-US" sz="6022" noProof="0" dirty="0">
                <a:solidFill>
                  <a:srgbClr val="185B74"/>
                </a:solidFill>
                <a:latin typeface="Telegraf Bold"/>
              </a:rPr>
              <a:t> o </a:t>
            </a:r>
            <a:r>
              <a:rPr lang="en-US" sz="6022" noProof="0" dirty="0" err="1">
                <a:solidFill>
                  <a:srgbClr val="185B74"/>
                </a:solidFill>
                <a:latin typeface="Telegraf Bold"/>
              </a:rPr>
              <a:t>futuro</a:t>
            </a:r>
            <a:r>
              <a:rPr lang="en-US" sz="6022" noProof="0" dirty="0">
                <a:solidFill>
                  <a:srgbClr val="185B74"/>
                </a:solidFill>
                <a:latin typeface="Telegraf Bold"/>
              </a:rPr>
              <a:t> é </a:t>
            </a:r>
            <a:r>
              <a:rPr lang="en-US" sz="6022" noProof="0" dirty="0" err="1">
                <a:solidFill>
                  <a:srgbClr val="185B74"/>
                </a:solidFill>
                <a:latin typeface="Telegraf Bold"/>
              </a:rPr>
              <a:t>criá</a:t>
            </a:r>
            <a:r>
              <a:rPr lang="en-US" sz="6022" noProof="0" dirty="0">
                <a:solidFill>
                  <a:srgbClr val="185B74"/>
                </a:solidFill>
                <a:latin typeface="Telegraf Bold"/>
              </a:rPr>
              <a:t>-lo.</a:t>
            </a:r>
            <a:endParaRPr kumimoji="0" lang="en-US" sz="6022" b="0" i="0" u="none" strike="noStrike" kern="1200" cap="none" spc="0" normalizeH="0" baseline="0" noProof="0" dirty="0">
              <a:ln>
                <a:noFill/>
              </a:ln>
              <a:solidFill>
                <a:srgbClr val="185B74"/>
              </a:solidFill>
              <a:effectLst/>
              <a:uLnTx/>
              <a:uFillTx/>
              <a:latin typeface="Telegraf Bold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353800" y="4755773"/>
            <a:ext cx="5798646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392"/>
              </a:lnSpc>
            </a:pPr>
            <a:r>
              <a:rPr kumimoji="0" lang="en-US" sz="3028" b="0" i="0" u="none" strike="noStrike" kern="1200" cap="none" spc="0" normalizeH="0" baseline="0" noProof="0" dirty="0">
                <a:ln>
                  <a:noFill/>
                </a:ln>
                <a:solidFill>
                  <a:srgbClr val="185B74"/>
                </a:solidFill>
                <a:effectLst/>
                <a:uLnTx/>
                <a:uFillTx/>
                <a:latin typeface="Telegraf"/>
                <a:ea typeface="+mn-ea"/>
                <a:cs typeface="+mn-cs"/>
              </a:rPr>
              <a:t>É </a:t>
            </a:r>
            <a:r>
              <a:rPr kumimoji="0" lang="en-US" sz="3028" b="0" i="0" u="none" strike="noStrike" kern="1200" cap="none" spc="0" normalizeH="0" baseline="0" noProof="0" dirty="0" err="1">
                <a:ln>
                  <a:noFill/>
                </a:ln>
                <a:solidFill>
                  <a:srgbClr val="185B74"/>
                </a:solidFill>
                <a:effectLst/>
                <a:uLnTx/>
                <a:uFillTx/>
                <a:latin typeface="Telegraf"/>
                <a:ea typeface="+mn-ea"/>
                <a:cs typeface="+mn-cs"/>
              </a:rPr>
              <a:t>sobre</a:t>
            </a:r>
            <a:r>
              <a:rPr kumimoji="0" lang="en-US" sz="3028" b="0" i="0" u="none" strike="noStrike" kern="1200" cap="none" spc="0" normalizeH="0" baseline="0" noProof="0" dirty="0">
                <a:ln>
                  <a:noFill/>
                </a:ln>
                <a:solidFill>
                  <a:srgbClr val="185B74"/>
                </a:solidFill>
                <a:effectLst/>
                <a:uLnTx/>
                <a:uFillTx/>
                <a:latin typeface="Telegraf"/>
                <a:ea typeface="+mn-ea"/>
                <a:cs typeface="+mn-cs"/>
              </a:rPr>
              <a:t> </a:t>
            </a:r>
            <a:r>
              <a:rPr kumimoji="0" lang="en-US" sz="3028" b="0" i="0" u="none" strike="noStrike" kern="1200" cap="none" spc="0" normalizeH="0" baseline="0" noProof="0" dirty="0" err="1">
                <a:ln>
                  <a:noFill/>
                </a:ln>
                <a:solidFill>
                  <a:srgbClr val="185B74"/>
                </a:solidFill>
                <a:effectLst/>
                <a:uLnTx/>
                <a:uFillTx/>
                <a:latin typeface="Telegraf"/>
                <a:ea typeface="+mn-ea"/>
                <a:cs typeface="+mn-cs"/>
              </a:rPr>
              <a:t>inspirar</a:t>
            </a:r>
            <a:r>
              <a:rPr kumimoji="0" lang="en-US" sz="3028" b="0" i="0" u="none" strike="noStrike" kern="1200" cap="none" spc="0" normalizeH="0" baseline="0" noProof="0" dirty="0">
                <a:ln>
                  <a:noFill/>
                </a:ln>
                <a:solidFill>
                  <a:srgbClr val="185B74"/>
                </a:solidFill>
                <a:effectLst/>
                <a:uLnTx/>
                <a:uFillTx/>
                <a:latin typeface="Telegraf"/>
                <a:ea typeface="+mn-ea"/>
                <a:cs typeface="+mn-cs"/>
              </a:rPr>
              <a:t> e </a:t>
            </a:r>
            <a:r>
              <a:rPr kumimoji="0" lang="en-US" sz="3028" b="0" i="0" u="none" strike="noStrike" kern="1200" cap="none" spc="0" normalizeH="0" baseline="0" noProof="0" dirty="0" err="1">
                <a:ln>
                  <a:noFill/>
                </a:ln>
                <a:solidFill>
                  <a:srgbClr val="185B74"/>
                </a:solidFill>
                <a:effectLst/>
                <a:uLnTx/>
                <a:uFillTx/>
                <a:latin typeface="Telegraf"/>
                <a:ea typeface="+mn-ea"/>
                <a:cs typeface="+mn-cs"/>
              </a:rPr>
              <a:t>motivar</a:t>
            </a:r>
            <a:r>
              <a:rPr kumimoji="0" lang="en-US" sz="3028" b="0" i="0" u="none" strike="noStrike" kern="1200" cap="none" spc="0" normalizeH="0" baseline="0" noProof="0" dirty="0">
                <a:ln>
                  <a:noFill/>
                </a:ln>
                <a:solidFill>
                  <a:srgbClr val="185B74"/>
                </a:solidFill>
                <a:effectLst/>
                <a:uLnTx/>
                <a:uFillTx/>
                <a:latin typeface="Telegraf"/>
                <a:ea typeface="+mn-ea"/>
                <a:cs typeface="+mn-cs"/>
              </a:rPr>
              <a:t> as </a:t>
            </a:r>
            <a:r>
              <a:rPr kumimoji="0" lang="en-US" sz="3028" b="0" i="0" u="none" strike="noStrike" kern="1200" cap="none" spc="0" normalizeH="0" baseline="0" noProof="0" dirty="0" err="1">
                <a:ln>
                  <a:noFill/>
                </a:ln>
                <a:solidFill>
                  <a:srgbClr val="185B74"/>
                </a:solidFill>
                <a:effectLst/>
                <a:uLnTx/>
                <a:uFillTx/>
                <a:latin typeface="Telegraf"/>
                <a:ea typeface="+mn-ea"/>
                <a:cs typeface="+mn-cs"/>
              </a:rPr>
              <a:t>pessoas</a:t>
            </a:r>
            <a:r>
              <a:rPr kumimoji="0" lang="en-US" sz="3028" b="0" i="0" u="none" strike="noStrike" kern="1200" cap="none" spc="0" normalizeH="0" baseline="0" noProof="0" dirty="0">
                <a:ln>
                  <a:noFill/>
                </a:ln>
                <a:solidFill>
                  <a:srgbClr val="185B74"/>
                </a:solidFill>
                <a:effectLst/>
                <a:uLnTx/>
                <a:uFillTx/>
                <a:latin typeface="Telegraf"/>
                <a:ea typeface="+mn-ea"/>
                <a:cs typeface="+mn-cs"/>
              </a:rPr>
              <a:t> a </a:t>
            </a:r>
            <a:r>
              <a:rPr kumimoji="0" lang="en-US" sz="3028" b="0" i="0" u="none" strike="noStrike" kern="1200" cap="none" spc="0" normalizeH="0" baseline="0" noProof="0" dirty="0" err="1">
                <a:ln>
                  <a:noFill/>
                </a:ln>
                <a:solidFill>
                  <a:srgbClr val="185B74"/>
                </a:solidFill>
                <a:effectLst/>
                <a:uLnTx/>
                <a:uFillTx/>
                <a:latin typeface="Telegraf"/>
                <a:ea typeface="+mn-ea"/>
                <a:cs typeface="+mn-cs"/>
              </a:rPr>
              <a:t>abraçarem</a:t>
            </a:r>
            <a:r>
              <a:rPr kumimoji="0" lang="en-US" sz="3028" b="0" i="0" u="none" strike="noStrike" kern="1200" cap="none" spc="0" normalizeH="0" baseline="0" noProof="0" dirty="0">
                <a:ln>
                  <a:noFill/>
                </a:ln>
                <a:solidFill>
                  <a:srgbClr val="185B74"/>
                </a:solidFill>
                <a:effectLst/>
                <a:uLnTx/>
                <a:uFillTx/>
                <a:latin typeface="Telegraf"/>
                <a:ea typeface="+mn-ea"/>
                <a:cs typeface="+mn-cs"/>
              </a:rPr>
              <a:t> o novo.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701662" y="9016542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85B74"/>
                </a:solidFill>
                <a:latin typeface="Telegraf"/>
              </a:rPr>
              <a:t>Peter Ducker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5228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5B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6864" y="1444637"/>
            <a:ext cx="285572" cy="285572"/>
            <a:chOff x="0" y="0"/>
            <a:chExt cx="75212" cy="752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212" cy="75212"/>
            </a:xfrm>
            <a:custGeom>
              <a:avLst/>
              <a:gdLst/>
              <a:ahLst/>
              <a:cxnLst/>
              <a:rect l="l" t="t" r="r" b="b"/>
              <a:pathLst>
                <a:path w="75212" h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5212" cy="11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2360994" y="1568373"/>
            <a:ext cx="1440650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1658601" y="9627664"/>
            <a:ext cx="425184" cy="267843"/>
          </a:xfrm>
          <a:custGeom>
            <a:avLst/>
            <a:gdLst/>
            <a:ahLst/>
            <a:cxnLst/>
            <a:rect l="l" t="t" r="r" b="b"/>
            <a:pathLst>
              <a:path w="232241" h="170117">
                <a:moveTo>
                  <a:pt x="0" y="0"/>
                </a:moveTo>
                <a:lnTo>
                  <a:pt x="232241" y="0"/>
                </a:lnTo>
                <a:lnTo>
                  <a:pt x="232241" y="170117"/>
                </a:lnTo>
                <a:lnTo>
                  <a:pt x="0" y="1701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564246" y="5219700"/>
            <a:ext cx="811415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636"/>
              </a:lnSpc>
            </a:pPr>
            <a:r>
              <a:rPr lang="en-US" sz="9934" dirty="0">
                <a:solidFill>
                  <a:srgbClr val="FFFFFF"/>
                </a:solidFill>
                <a:latin typeface="Telegraf Bold"/>
              </a:rPr>
              <a:t>Obrigado!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92000" y="9029700"/>
            <a:ext cx="6204283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64"/>
              </a:lnSpc>
            </a:pPr>
            <a:r>
              <a:rPr lang="en-US" sz="3200" dirty="0">
                <a:solidFill>
                  <a:srgbClr val="FFFFFF"/>
                </a:solidFill>
                <a:latin typeface="Telegraf"/>
              </a:rPr>
              <a:t>31 98648-0756 histotecnologia@hotmail.com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361" y="9048544"/>
            <a:ext cx="461462" cy="38455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76500"/>
            <a:ext cx="4648202" cy="60040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795360" y="1564282"/>
            <a:ext cx="318135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b="1" dirty="0" err="1">
                <a:latin typeface="Telegraf"/>
              </a:rPr>
              <a:t>Faça</a:t>
            </a:r>
            <a:r>
              <a:rPr lang="en-US" sz="3400" b="1" dirty="0">
                <a:latin typeface="Telegraf"/>
              </a:rPr>
              <a:t> </a:t>
            </a:r>
            <a:r>
              <a:rPr lang="en-US" sz="3400" b="1" dirty="0" err="1">
                <a:latin typeface="Telegraf"/>
              </a:rPr>
              <a:t>Contatos</a:t>
            </a:r>
            <a:endParaRPr lang="en-US" sz="3400" b="1" dirty="0">
              <a:latin typeface="Telegraf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095500"/>
            <a:ext cx="6362700" cy="7811982"/>
          </a:xfrm>
          <a:prstGeom prst="rect">
            <a:avLst/>
          </a:prstGeom>
        </p:spPr>
      </p:pic>
      <p:sp>
        <p:nvSpPr>
          <p:cNvPr id="22" name="TextBox 4"/>
          <p:cNvSpPr txBox="1"/>
          <p:nvPr/>
        </p:nvSpPr>
        <p:spPr>
          <a:xfrm>
            <a:off x="12629065" y="2554882"/>
            <a:ext cx="3406039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b="1" dirty="0" err="1">
                <a:latin typeface="Telegraf"/>
              </a:rPr>
              <a:t>Conheça</a:t>
            </a:r>
            <a:r>
              <a:rPr lang="en-US" sz="3400" b="1" dirty="0">
                <a:latin typeface="Telegraf"/>
              </a:rPr>
              <a:t> </a:t>
            </a:r>
            <a:r>
              <a:rPr lang="en-US" sz="3400" b="1" dirty="0" err="1">
                <a:latin typeface="Telegraf"/>
              </a:rPr>
              <a:t>os</a:t>
            </a:r>
            <a:r>
              <a:rPr lang="en-US" sz="3400" b="1" dirty="0">
                <a:latin typeface="Telegraf"/>
              </a:rPr>
              <a:t> </a:t>
            </a:r>
            <a:r>
              <a:rPr lang="en-US" sz="3400" b="1" dirty="0" err="1">
                <a:latin typeface="Telegraf"/>
              </a:rPr>
              <a:t>fornecedores</a:t>
            </a:r>
            <a:endParaRPr lang="en-US" sz="3400" b="1" dirty="0">
              <a:latin typeface="Telegraf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14349108" y="5450482"/>
            <a:ext cx="3176891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b="1" dirty="0">
                <a:latin typeface="Telegraf"/>
              </a:rPr>
              <a:t>31/05 </a:t>
            </a:r>
            <a:r>
              <a:rPr lang="en-US" sz="3400" b="1" dirty="0" err="1">
                <a:latin typeface="Telegraf"/>
              </a:rPr>
              <a:t>Metade</a:t>
            </a:r>
            <a:r>
              <a:rPr lang="en-US" sz="3400" b="1" dirty="0">
                <a:latin typeface="Telegraf"/>
              </a:rPr>
              <a:t> do </a:t>
            </a:r>
            <a:r>
              <a:rPr lang="en-US" sz="3400" b="1" dirty="0" err="1">
                <a:latin typeface="Telegraf"/>
              </a:rPr>
              <a:t>congresso</a:t>
            </a:r>
            <a:endParaRPr lang="en-US" sz="3400" b="1" dirty="0">
              <a:latin typeface="Telegraf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13472064" y="7697321"/>
            <a:ext cx="256304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b="1" dirty="0">
                <a:latin typeface="Telegraf"/>
              </a:rPr>
              <a:t>Network</a:t>
            </a:r>
          </a:p>
        </p:txBody>
      </p:sp>
      <p:sp>
        <p:nvSpPr>
          <p:cNvPr id="25" name="TextBox 4"/>
          <p:cNvSpPr txBox="1"/>
          <p:nvPr/>
        </p:nvSpPr>
        <p:spPr>
          <a:xfrm>
            <a:off x="5486400" y="7728936"/>
            <a:ext cx="330896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b="1" dirty="0" err="1">
                <a:latin typeface="Telegraf"/>
              </a:rPr>
              <a:t>Faça</a:t>
            </a:r>
            <a:r>
              <a:rPr lang="en-US" sz="3400" b="1" dirty="0">
                <a:latin typeface="Telegraf"/>
              </a:rPr>
              <a:t> a </a:t>
            </a:r>
            <a:r>
              <a:rPr lang="en-US" sz="3400" b="1" dirty="0" err="1">
                <a:latin typeface="Telegraf"/>
              </a:rPr>
              <a:t>diferença</a:t>
            </a:r>
            <a:endParaRPr lang="en-US" sz="3400" b="1" dirty="0">
              <a:latin typeface="Telegraf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4876800" y="5548344"/>
            <a:ext cx="307556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b="1" dirty="0">
                <a:latin typeface="Telegraf"/>
              </a:rPr>
              <a:t>Benchmark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5257800" y="2996991"/>
            <a:ext cx="3518104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400" b="1" dirty="0" err="1">
                <a:latin typeface="Telegraf"/>
              </a:rPr>
              <a:t>Aproveite</a:t>
            </a:r>
            <a:r>
              <a:rPr lang="en-US" sz="3400" b="1" dirty="0">
                <a:latin typeface="Telegraf"/>
              </a:rPr>
              <a:t> </a:t>
            </a:r>
            <a:r>
              <a:rPr lang="en-US" sz="3400" b="1" dirty="0" err="1">
                <a:latin typeface="Telegraf"/>
              </a:rPr>
              <a:t>esse</a:t>
            </a:r>
            <a:r>
              <a:rPr lang="en-US" sz="3400" b="1" dirty="0">
                <a:latin typeface="Telegraf"/>
              </a:rPr>
              <a:t> </a:t>
            </a:r>
            <a:r>
              <a:rPr lang="en-US" sz="3400" b="1" dirty="0" err="1">
                <a:latin typeface="Telegraf"/>
              </a:rPr>
              <a:t>momento</a:t>
            </a:r>
            <a:endParaRPr lang="en-US" sz="3400" b="1" dirty="0">
              <a:latin typeface="Telegraf"/>
            </a:endParaRPr>
          </a:p>
        </p:txBody>
      </p:sp>
      <p:sp>
        <p:nvSpPr>
          <p:cNvPr id="28" name="AutoShape 3"/>
          <p:cNvSpPr/>
          <p:nvPr/>
        </p:nvSpPr>
        <p:spPr>
          <a:xfrm>
            <a:off x="0" y="1333500"/>
            <a:ext cx="6238804" cy="0"/>
          </a:xfrm>
          <a:prstGeom prst="line">
            <a:avLst/>
          </a:prstGeom>
          <a:ln w="38100" cap="flat">
            <a:solidFill>
              <a:srgbClr val="185B7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TextBox 2"/>
          <p:cNvSpPr txBox="1"/>
          <p:nvPr/>
        </p:nvSpPr>
        <p:spPr>
          <a:xfrm>
            <a:off x="263762" y="1581305"/>
            <a:ext cx="6845601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Congresso</a:t>
            </a:r>
            <a:endParaRPr lang="en-US" sz="6488" dirty="0">
              <a:solidFill>
                <a:srgbClr val="185B74"/>
              </a:solidFill>
              <a:latin typeface="Telegraf Bold"/>
            </a:endParaRPr>
          </a:p>
        </p:txBody>
      </p:sp>
    </p:spTree>
    <p:extLst>
      <p:ext uri="{BB962C8B-B14F-4D97-AF65-F5344CB8AC3E}">
        <p14:creationId xmlns:p14="http://schemas.microsoft.com/office/powerpoint/2010/main" val="151003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7931814" y="6682077"/>
            <a:ext cx="984940" cy="914400"/>
          </a:xfrm>
          <a:prstGeom prst="ellipse">
            <a:avLst/>
          </a:prstGeom>
          <a:solidFill>
            <a:srgbClr val="185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Oval 26"/>
          <p:cNvSpPr/>
          <p:nvPr/>
        </p:nvSpPr>
        <p:spPr>
          <a:xfrm>
            <a:off x="7931814" y="5161961"/>
            <a:ext cx="984940" cy="914400"/>
          </a:xfrm>
          <a:prstGeom prst="ellipse">
            <a:avLst/>
          </a:prstGeom>
          <a:solidFill>
            <a:srgbClr val="185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Oval 25"/>
          <p:cNvSpPr/>
          <p:nvPr/>
        </p:nvSpPr>
        <p:spPr>
          <a:xfrm>
            <a:off x="7913887" y="3641925"/>
            <a:ext cx="984940" cy="914400"/>
          </a:xfrm>
          <a:prstGeom prst="ellipse">
            <a:avLst/>
          </a:prstGeom>
          <a:solidFill>
            <a:srgbClr val="185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-234115" y="-164077"/>
            <a:ext cx="7646150" cy="10615154"/>
            <a:chOff x="0" y="0"/>
            <a:chExt cx="2013801" cy="27957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13801" cy="2795761"/>
            </a:xfrm>
            <a:custGeom>
              <a:avLst/>
              <a:gdLst/>
              <a:ahLst/>
              <a:cxnLst/>
              <a:rect l="l" t="t" r="r" b="b"/>
              <a:pathLst>
                <a:path w="2013801" h="2795761">
                  <a:moveTo>
                    <a:pt x="0" y="0"/>
                  </a:moveTo>
                  <a:lnTo>
                    <a:pt x="2013801" y="0"/>
                  </a:lnTo>
                  <a:lnTo>
                    <a:pt x="2013801" y="2795761"/>
                  </a:lnTo>
                  <a:lnTo>
                    <a:pt x="0" y="2795761"/>
                  </a:lnTo>
                  <a:close/>
                </a:path>
              </a:pathLst>
            </a:custGeom>
            <a:solidFill>
              <a:srgbClr val="185B7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13801" cy="2833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57200" y="571500"/>
            <a:ext cx="6836128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>
                <a:solidFill>
                  <a:srgbClr val="FFFFFF"/>
                </a:solidFill>
                <a:latin typeface="Telegraf Bold"/>
              </a:rPr>
              <a:t>Workflow </a:t>
            </a:r>
          </a:p>
          <a:p>
            <a:pPr algn="l">
              <a:lnSpc>
                <a:spcPts val="6293"/>
              </a:lnSpc>
            </a:pPr>
            <a:r>
              <a:rPr lang="en-US" sz="6488" dirty="0" err="1">
                <a:solidFill>
                  <a:srgbClr val="FFFFFF"/>
                </a:solidFill>
                <a:latin typeface="Telegraf Bold"/>
              </a:rPr>
              <a:t>Histotecnologia</a:t>
            </a:r>
            <a:endParaRPr lang="en-US" sz="6488" dirty="0">
              <a:solidFill>
                <a:srgbClr val="FFFFFF"/>
              </a:solidFill>
              <a:latin typeface="Telegraf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836048" y="9115514"/>
            <a:ext cx="285572" cy="285572"/>
            <a:chOff x="0" y="0"/>
            <a:chExt cx="75212" cy="752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5212" cy="75212"/>
            </a:xfrm>
            <a:custGeom>
              <a:avLst/>
              <a:gdLst/>
              <a:ahLst/>
              <a:cxnLst/>
              <a:rect l="l" t="t" r="r" b="b"/>
              <a:pathLst>
                <a:path w="75212" h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5212" cy="11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2"/>
          <p:cNvSpPr txBox="1"/>
          <p:nvPr/>
        </p:nvSpPr>
        <p:spPr>
          <a:xfrm>
            <a:off x="7979588" y="3762513"/>
            <a:ext cx="85353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0"/>
              </a:lnSpc>
            </a:pPr>
            <a:r>
              <a:rPr lang="en-US" sz="4000" dirty="0">
                <a:solidFill>
                  <a:schemeClr val="bg1"/>
                </a:solidFill>
                <a:latin typeface="Telegraf Bold"/>
              </a:rPr>
              <a:t>1</a:t>
            </a:r>
          </a:p>
        </p:txBody>
      </p:sp>
      <p:sp>
        <p:nvSpPr>
          <p:cNvPr id="19" name="TextBox 15"/>
          <p:cNvSpPr txBox="1"/>
          <p:nvPr/>
        </p:nvSpPr>
        <p:spPr>
          <a:xfrm>
            <a:off x="9220200" y="3882880"/>
            <a:ext cx="5017557" cy="43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3400" b="1" dirty="0" err="1">
                <a:latin typeface="Telegraf" panose="020B0604020202020204" charset="0"/>
              </a:rPr>
              <a:t>Fase</a:t>
            </a:r>
            <a:r>
              <a:rPr lang="en-US" sz="3400" b="1" dirty="0">
                <a:latin typeface="Telegraf" panose="020B0604020202020204" charset="0"/>
              </a:rPr>
              <a:t> </a:t>
            </a:r>
            <a:r>
              <a:rPr lang="en-US" sz="3400" b="1" dirty="0" err="1">
                <a:latin typeface="Telegraf" panose="020B0604020202020204" charset="0"/>
              </a:rPr>
              <a:t>Pré-Analítica</a:t>
            </a:r>
            <a:endParaRPr lang="en-US" sz="3400" b="1" dirty="0">
              <a:latin typeface="Telegraf" panose="020B0604020202020204" charset="0"/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7979588" y="5286513"/>
            <a:ext cx="85353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0"/>
              </a:lnSpc>
            </a:pPr>
            <a:r>
              <a:rPr lang="en-US" sz="4000" dirty="0">
                <a:solidFill>
                  <a:schemeClr val="bg1"/>
                </a:solidFill>
                <a:latin typeface="Telegraf Bold"/>
              </a:rPr>
              <a:t>2</a:t>
            </a:r>
          </a:p>
        </p:txBody>
      </p:sp>
      <p:sp>
        <p:nvSpPr>
          <p:cNvPr id="21" name="TextBox 15"/>
          <p:cNvSpPr txBox="1"/>
          <p:nvPr/>
        </p:nvSpPr>
        <p:spPr>
          <a:xfrm>
            <a:off x="9220200" y="5384455"/>
            <a:ext cx="5017557" cy="43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3400" b="1" dirty="0" err="1">
                <a:latin typeface="Telegraf" panose="020B0604020202020204" charset="0"/>
              </a:rPr>
              <a:t>Fase</a:t>
            </a:r>
            <a:r>
              <a:rPr lang="en-US" sz="3400" b="1" dirty="0">
                <a:solidFill>
                  <a:srgbClr val="185B74"/>
                </a:solidFill>
                <a:latin typeface="Telegraf" panose="020B0604020202020204" charset="0"/>
              </a:rPr>
              <a:t> </a:t>
            </a:r>
            <a:r>
              <a:rPr lang="en-US" sz="3400" b="1" dirty="0" err="1">
                <a:latin typeface="Telegraf" panose="020B0604020202020204" charset="0"/>
              </a:rPr>
              <a:t>Analítica</a:t>
            </a:r>
            <a:endParaRPr lang="en-US" sz="3400" b="1" dirty="0">
              <a:latin typeface="Telegraf" panose="020B0604020202020204" charset="0"/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7979588" y="6832571"/>
            <a:ext cx="85353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0"/>
              </a:lnSpc>
            </a:pPr>
            <a:r>
              <a:rPr lang="en-US" sz="4000" dirty="0">
                <a:solidFill>
                  <a:schemeClr val="bg1"/>
                </a:solidFill>
                <a:latin typeface="Telegraf Bold"/>
              </a:rPr>
              <a:t>3</a:t>
            </a:r>
          </a:p>
        </p:txBody>
      </p:sp>
      <p:sp>
        <p:nvSpPr>
          <p:cNvPr id="25" name="TextBox 15"/>
          <p:cNvSpPr txBox="1"/>
          <p:nvPr/>
        </p:nvSpPr>
        <p:spPr>
          <a:xfrm>
            <a:off x="9220200" y="6944061"/>
            <a:ext cx="5017557" cy="43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3400" b="1" dirty="0" err="1">
                <a:latin typeface="Telegraf" panose="020B0604020202020204" charset="0"/>
              </a:rPr>
              <a:t>Fase</a:t>
            </a:r>
            <a:r>
              <a:rPr lang="en-US" sz="3400" b="1" dirty="0">
                <a:latin typeface="Telegraf" panose="020B0604020202020204" charset="0"/>
              </a:rPr>
              <a:t> </a:t>
            </a:r>
            <a:r>
              <a:rPr lang="en-US" sz="3400" b="1" dirty="0" err="1">
                <a:latin typeface="Telegraf" panose="020B0604020202020204" charset="0"/>
              </a:rPr>
              <a:t>Pós-Analítica</a:t>
            </a:r>
            <a:endParaRPr lang="en-US" sz="3400" b="1" dirty="0">
              <a:latin typeface="Telegraf" panose="020B060402020202020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931814" y="8021197"/>
            <a:ext cx="984940" cy="914400"/>
          </a:xfrm>
          <a:prstGeom prst="ellipse">
            <a:avLst/>
          </a:prstGeom>
          <a:solidFill>
            <a:srgbClr val="185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extBox 12"/>
          <p:cNvSpPr txBox="1"/>
          <p:nvPr/>
        </p:nvSpPr>
        <p:spPr>
          <a:xfrm>
            <a:off x="7961661" y="8168859"/>
            <a:ext cx="85353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0"/>
              </a:lnSpc>
            </a:pPr>
            <a:r>
              <a:rPr lang="en-US" sz="4000" dirty="0">
                <a:solidFill>
                  <a:schemeClr val="bg1"/>
                </a:solidFill>
                <a:latin typeface="Telegraf Bold"/>
              </a:rPr>
              <a:t>4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9220199" y="8266801"/>
            <a:ext cx="7010401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3400" b="1" dirty="0" err="1">
                <a:latin typeface="Telegraf" panose="020B0604020202020204" charset="0"/>
              </a:rPr>
              <a:t>Exames</a:t>
            </a:r>
            <a:r>
              <a:rPr lang="en-US" sz="3400" b="1" dirty="0">
                <a:latin typeface="Telegraf" panose="020B0604020202020204" charset="0"/>
              </a:rPr>
              <a:t> </a:t>
            </a:r>
            <a:r>
              <a:rPr lang="en-US" sz="3400" b="1" dirty="0" err="1">
                <a:latin typeface="Telegraf" panose="020B0604020202020204" charset="0"/>
              </a:rPr>
              <a:t>Complementares</a:t>
            </a:r>
            <a:endParaRPr lang="en-US" sz="3400" b="1" dirty="0">
              <a:latin typeface="Telegraf" panose="020B060402020202020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7636986" y="9910803"/>
            <a:ext cx="101768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Hammond et al., 2010; Wolf et al., 2013. ASCO/CAP guidelines. Hardy, L.B. et al 2013. CAP immunohistochemistry validation.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68189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6173542" y="1873747"/>
            <a:ext cx="984940" cy="914400"/>
          </a:xfrm>
          <a:prstGeom prst="ellipse">
            <a:avLst/>
          </a:prstGeom>
          <a:solidFill>
            <a:srgbClr val="185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de movimento para a direita 26"/>
          <p:cNvSpPr/>
          <p:nvPr/>
        </p:nvSpPr>
        <p:spPr>
          <a:xfrm rot="5400000">
            <a:off x="12734671" y="9648573"/>
            <a:ext cx="2050207" cy="522050"/>
          </a:xfrm>
          <a:prstGeom prst="stripedRightArrow">
            <a:avLst/>
          </a:prstGeom>
          <a:solidFill>
            <a:srgbClr val="185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de movimento para a direita 25"/>
          <p:cNvSpPr/>
          <p:nvPr/>
        </p:nvSpPr>
        <p:spPr>
          <a:xfrm>
            <a:off x="8686800" y="5746553"/>
            <a:ext cx="1371600" cy="533399"/>
          </a:xfrm>
          <a:prstGeom prst="stripedRightArrow">
            <a:avLst/>
          </a:prstGeom>
          <a:solidFill>
            <a:srgbClr val="185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Group 2"/>
          <p:cNvGrpSpPr/>
          <p:nvPr/>
        </p:nvGrpSpPr>
        <p:grpSpPr>
          <a:xfrm>
            <a:off x="10827590" y="7631921"/>
            <a:ext cx="5940506" cy="2132974"/>
            <a:chOff x="0" y="0"/>
            <a:chExt cx="812800" cy="812800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608436" y="7626300"/>
            <a:ext cx="5940506" cy="234438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77694" y="785564"/>
            <a:ext cx="12304906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>
                <a:solidFill>
                  <a:srgbClr val="185B74"/>
                </a:solidFill>
                <a:latin typeface="Telegraf Bold"/>
              </a:rPr>
              <a:t>Workflow </a:t>
            </a: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Histotecnologia</a:t>
            </a:r>
            <a:endParaRPr lang="en-US" sz="6488" dirty="0">
              <a:solidFill>
                <a:srgbClr val="185B74"/>
              </a:solidFill>
              <a:latin typeface="Telegraf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140925" y="8495317"/>
            <a:ext cx="5017557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928" dirty="0">
                <a:solidFill>
                  <a:srgbClr val="185B74"/>
                </a:solidFill>
                <a:latin typeface="Telegraf Bold"/>
              </a:rPr>
              <a:t>COLETA DO MATERIAL</a:t>
            </a:r>
          </a:p>
          <a:p>
            <a:pPr algn="ctr">
              <a:lnSpc>
                <a:spcPts val="3280"/>
              </a:lnSpc>
            </a:pPr>
            <a:r>
              <a:rPr lang="en-US" sz="2928" dirty="0">
                <a:solidFill>
                  <a:srgbClr val="185B74"/>
                </a:solidFill>
                <a:latin typeface="Telegraf Bold"/>
              </a:rPr>
              <a:t>CLIVAGEM </a:t>
            </a:r>
          </a:p>
          <a:p>
            <a:pPr algn="ctr">
              <a:lnSpc>
                <a:spcPts val="3280"/>
              </a:lnSpc>
            </a:pPr>
            <a:r>
              <a:rPr lang="en-US" sz="2928" dirty="0">
                <a:solidFill>
                  <a:srgbClr val="185B74"/>
                </a:solidFill>
                <a:latin typeface="Telegraf Bold"/>
              </a:rPr>
              <a:t>FIXAÇÃO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512021" y="8523132"/>
            <a:ext cx="5017557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2928" dirty="0">
                <a:solidFill>
                  <a:srgbClr val="185B74"/>
                </a:solidFill>
                <a:latin typeface="Telegraf Bold"/>
              </a:rPr>
              <a:t>REQUISIÇÃO DO EXAME</a:t>
            </a:r>
          </a:p>
          <a:p>
            <a:pPr algn="l">
              <a:lnSpc>
                <a:spcPts val="3280"/>
              </a:lnSpc>
            </a:pPr>
            <a:r>
              <a:rPr lang="en-US" sz="2928" dirty="0">
                <a:solidFill>
                  <a:srgbClr val="185B74"/>
                </a:solidFill>
                <a:latin typeface="Telegraf Bold"/>
              </a:rPr>
              <a:t>E ENVIO DO MATERIAL</a:t>
            </a:r>
          </a:p>
        </p:txBody>
      </p:sp>
      <p:pic>
        <p:nvPicPr>
          <p:cNvPr id="21" name="Picture 2" descr="http://vejabh.abril.com.br/imagem/2313_hospital01_dest.jpg">
            <a:extLst>
              <a:ext uri="{FF2B5EF4-FFF2-40B4-BE49-F238E27FC236}">
                <a16:creationId xmlns:a16="http://schemas.microsoft.com/office/drawing/2014/main" id="{00EBC607-0E77-A716-D91D-F9C209202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236435"/>
            <a:ext cx="8891823" cy="5091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3" descr="D:\ROSEMAR\SAO LUIZ APRESENTAÇÃO\nova pasta 1\151.JPG">
            <a:extLst>
              <a:ext uri="{FF2B5EF4-FFF2-40B4-BE49-F238E27FC236}">
                <a16:creationId xmlns:a16="http://schemas.microsoft.com/office/drawing/2014/main" id="{E0DCEEEE-05CB-BA20-9AE2-5AEA48B23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621" y="3165384"/>
            <a:ext cx="7763056" cy="516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TextBox 12"/>
          <p:cNvSpPr txBox="1"/>
          <p:nvPr/>
        </p:nvSpPr>
        <p:spPr>
          <a:xfrm>
            <a:off x="6239243" y="2065242"/>
            <a:ext cx="85353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0"/>
              </a:lnSpc>
            </a:pPr>
            <a:r>
              <a:rPr lang="en-US" sz="4000" dirty="0">
                <a:solidFill>
                  <a:schemeClr val="bg1"/>
                </a:solidFill>
                <a:latin typeface="Telegraf Bold"/>
              </a:rPr>
              <a:t>1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7379635" y="2157141"/>
            <a:ext cx="5017557" cy="43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3400" dirty="0" err="1">
                <a:latin typeface="Telegraf Bold"/>
              </a:rPr>
              <a:t>Fase</a:t>
            </a:r>
            <a:r>
              <a:rPr lang="en-US" sz="3400" dirty="0">
                <a:latin typeface="Telegraf Bold"/>
              </a:rPr>
              <a:t> </a:t>
            </a:r>
            <a:r>
              <a:rPr lang="en-US" sz="3400" dirty="0" err="1">
                <a:latin typeface="Telegraf Bold"/>
              </a:rPr>
              <a:t>Pré-Analítica</a:t>
            </a:r>
            <a:endParaRPr lang="en-US" sz="3400" dirty="0">
              <a:latin typeface="Telegraf Bold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0143126" y="2878312"/>
            <a:ext cx="54723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Hospital das Clínicas UFMG</a:t>
            </a:r>
            <a:endParaRPr lang="pt-BR" sz="1000" i="1" dirty="0"/>
          </a:p>
        </p:txBody>
      </p:sp>
      <p:sp>
        <p:nvSpPr>
          <p:cNvPr id="19" name="Retângulo 18"/>
          <p:cNvSpPr/>
          <p:nvPr/>
        </p:nvSpPr>
        <p:spPr>
          <a:xfrm>
            <a:off x="228600" y="2990214"/>
            <a:ext cx="54723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Istok</a:t>
            </a:r>
            <a:endParaRPr lang="pt-BR" sz="10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ta de movimento para a direita 16"/>
          <p:cNvSpPr/>
          <p:nvPr/>
        </p:nvSpPr>
        <p:spPr>
          <a:xfrm rot="10800000">
            <a:off x="8382000" y="5400571"/>
            <a:ext cx="1371600" cy="533399"/>
          </a:xfrm>
          <a:prstGeom prst="stripedRightArrow">
            <a:avLst/>
          </a:prstGeom>
          <a:solidFill>
            <a:srgbClr val="185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de movimento para a direita 25"/>
          <p:cNvSpPr/>
          <p:nvPr/>
        </p:nvSpPr>
        <p:spPr>
          <a:xfrm rot="5400000">
            <a:off x="12271020" y="1260122"/>
            <a:ext cx="3086100" cy="565859"/>
          </a:xfrm>
          <a:prstGeom prst="stripedRightArrow">
            <a:avLst/>
          </a:prstGeom>
          <a:solidFill>
            <a:srgbClr val="185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3" name="Group 2"/>
          <p:cNvGrpSpPr/>
          <p:nvPr/>
        </p:nvGrpSpPr>
        <p:grpSpPr>
          <a:xfrm>
            <a:off x="10827590" y="7631921"/>
            <a:ext cx="5940506" cy="1742962"/>
            <a:chOff x="0" y="0"/>
            <a:chExt cx="812800" cy="812800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608436" y="7626300"/>
            <a:ext cx="5940506" cy="17429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77694" y="785564"/>
            <a:ext cx="12304906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>
                <a:solidFill>
                  <a:srgbClr val="185B74"/>
                </a:solidFill>
                <a:latin typeface="Telegraf Bold"/>
              </a:rPr>
              <a:t>Workflow </a:t>
            </a: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Histotecnologia</a:t>
            </a:r>
            <a:endParaRPr lang="en-US" sz="6488" dirty="0">
              <a:solidFill>
                <a:srgbClr val="185B74"/>
              </a:solidFill>
              <a:latin typeface="Telegraf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962770" y="8497781"/>
            <a:ext cx="501755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2928" dirty="0">
                <a:solidFill>
                  <a:srgbClr val="185B74"/>
                </a:solidFill>
                <a:latin typeface="Telegraf Bold"/>
              </a:rPr>
              <a:t>PROCESSAMENTO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92000" y="8532382"/>
            <a:ext cx="501755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2928" dirty="0">
                <a:solidFill>
                  <a:srgbClr val="185B74"/>
                </a:solidFill>
                <a:latin typeface="Telegraf Bold"/>
              </a:rPr>
              <a:t>MACROSCOPIA</a:t>
            </a:r>
          </a:p>
        </p:txBody>
      </p:sp>
      <p:pic>
        <p:nvPicPr>
          <p:cNvPr id="14" name="Picture 14" descr="C:\Users\Cristiane\Documents\CRIS\Minhas imagens\Imagens patologia em geral\imagem36.JPG">
            <a:extLst>
              <a:ext uri="{FF2B5EF4-FFF2-40B4-BE49-F238E27FC236}">
                <a16:creationId xmlns:a16="http://schemas.microsoft.com/office/drawing/2014/main" id="{133F31E5-3AF5-F685-755E-2D0769AF1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754" y="3153792"/>
            <a:ext cx="8694229" cy="516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m 17" descr="Uma imagem contendo no interior, itens, carro, geladeira&#10;&#10;Descrição gerada automaticamente">
            <a:extLst>
              <a:ext uri="{FF2B5EF4-FFF2-40B4-BE49-F238E27FC236}">
                <a16:creationId xmlns:a16="http://schemas.microsoft.com/office/drawing/2014/main" id="{155DB165-E4DC-2CA5-D9E2-638F8CF4A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4" y="3153792"/>
            <a:ext cx="8124166" cy="5086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Seta de movimento para a direita 18"/>
          <p:cNvSpPr/>
          <p:nvPr/>
        </p:nvSpPr>
        <p:spPr>
          <a:xfrm rot="5400000">
            <a:off x="3546864" y="10017232"/>
            <a:ext cx="1861798" cy="565859"/>
          </a:xfrm>
          <a:prstGeom prst="stripedRightArrow">
            <a:avLst/>
          </a:prstGeom>
          <a:solidFill>
            <a:srgbClr val="185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9345259" y="2839881"/>
            <a:ext cx="54723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https://www.sbhistotecnologia.bio.br/</a:t>
            </a:r>
            <a:endParaRPr lang="pt-BR" sz="1000" i="1" dirty="0"/>
          </a:p>
        </p:txBody>
      </p:sp>
      <p:sp>
        <p:nvSpPr>
          <p:cNvPr id="21" name="Retângulo 20"/>
          <p:cNvSpPr/>
          <p:nvPr/>
        </p:nvSpPr>
        <p:spPr>
          <a:xfrm>
            <a:off x="146657" y="2839880"/>
            <a:ext cx="54723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Cedida pelo Centro Especializado em Histotecnologia.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61302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ta de movimento para a direita 21"/>
          <p:cNvSpPr/>
          <p:nvPr/>
        </p:nvSpPr>
        <p:spPr>
          <a:xfrm rot="5400000">
            <a:off x="12810871" y="9572374"/>
            <a:ext cx="1897807" cy="522050"/>
          </a:xfrm>
          <a:prstGeom prst="stripedRightArrow">
            <a:avLst/>
          </a:prstGeom>
          <a:solidFill>
            <a:srgbClr val="185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de movimento para a direita 16"/>
          <p:cNvSpPr/>
          <p:nvPr/>
        </p:nvSpPr>
        <p:spPr>
          <a:xfrm>
            <a:off x="8077200" y="5475238"/>
            <a:ext cx="1371600" cy="533399"/>
          </a:xfrm>
          <a:prstGeom prst="stripedRightArrow">
            <a:avLst/>
          </a:prstGeom>
          <a:solidFill>
            <a:srgbClr val="185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de movimento para a direita 25"/>
          <p:cNvSpPr/>
          <p:nvPr/>
        </p:nvSpPr>
        <p:spPr>
          <a:xfrm rot="5400000">
            <a:off x="2700666" y="1260121"/>
            <a:ext cx="3086100" cy="565859"/>
          </a:xfrm>
          <a:prstGeom prst="stripedRightArrow">
            <a:avLst/>
          </a:prstGeom>
          <a:solidFill>
            <a:srgbClr val="185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3" name="Group 2"/>
          <p:cNvGrpSpPr/>
          <p:nvPr/>
        </p:nvGrpSpPr>
        <p:grpSpPr>
          <a:xfrm>
            <a:off x="10827590" y="7631921"/>
            <a:ext cx="5940506" cy="1742962"/>
            <a:chOff x="0" y="0"/>
            <a:chExt cx="812800" cy="812800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608436" y="7626300"/>
            <a:ext cx="5940506" cy="17429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58000" y="769475"/>
            <a:ext cx="12304906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>
                <a:solidFill>
                  <a:srgbClr val="185B74"/>
                </a:solidFill>
                <a:latin typeface="Telegraf Bold"/>
              </a:rPr>
              <a:t>Workflow </a:t>
            </a: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Histotecnologia</a:t>
            </a:r>
            <a:endParaRPr lang="en-US" sz="6488" dirty="0">
              <a:solidFill>
                <a:srgbClr val="185B74"/>
              </a:solidFill>
              <a:latin typeface="Telegraf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15535" y="8597957"/>
            <a:ext cx="501755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2928" dirty="0">
                <a:solidFill>
                  <a:srgbClr val="185B74"/>
                </a:solidFill>
                <a:latin typeface="Telegraf Bold"/>
              </a:rPr>
              <a:t>INCLUSÃO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750538" y="8597956"/>
            <a:ext cx="501755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2928" dirty="0">
                <a:solidFill>
                  <a:srgbClr val="185B74"/>
                </a:solidFill>
                <a:latin typeface="Telegraf Bold"/>
              </a:rPr>
              <a:t>CORTE HISTOLÓGICO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52" y="3167802"/>
            <a:ext cx="6417948" cy="5148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086101"/>
            <a:ext cx="7932964" cy="5229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tângulo 17"/>
          <p:cNvSpPr/>
          <p:nvPr/>
        </p:nvSpPr>
        <p:spPr>
          <a:xfrm>
            <a:off x="7551440" y="9974220"/>
            <a:ext cx="54723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Fotos: https://www.sbhistotecnologia.bio.br/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301614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168380" y="1812072"/>
            <a:ext cx="984940" cy="914400"/>
          </a:xfrm>
          <a:prstGeom prst="ellipse">
            <a:avLst/>
          </a:prstGeom>
          <a:solidFill>
            <a:srgbClr val="185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de movimento para a direita 16"/>
          <p:cNvSpPr/>
          <p:nvPr/>
        </p:nvSpPr>
        <p:spPr>
          <a:xfrm rot="10800000">
            <a:off x="7368850" y="5400569"/>
            <a:ext cx="2384749" cy="657330"/>
          </a:xfrm>
          <a:prstGeom prst="stripedRightArrow">
            <a:avLst/>
          </a:prstGeom>
          <a:solidFill>
            <a:srgbClr val="185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de movimento para a direita 25"/>
          <p:cNvSpPr/>
          <p:nvPr/>
        </p:nvSpPr>
        <p:spPr>
          <a:xfrm rot="5400000">
            <a:off x="12271020" y="1260122"/>
            <a:ext cx="3086100" cy="565859"/>
          </a:xfrm>
          <a:prstGeom prst="stripedRightArrow">
            <a:avLst/>
          </a:prstGeom>
          <a:solidFill>
            <a:srgbClr val="185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3" name="Group 2"/>
          <p:cNvGrpSpPr/>
          <p:nvPr/>
        </p:nvGrpSpPr>
        <p:grpSpPr>
          <a:xfrm>
            <a:off x="10827590" y="7631921"/>
            <a:ext cx="5940506" cy="1742962"/>
            <a:chOff x="0" y="0"/>
            <a:chExt cx="812800" cy="812800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2301739" y="7626300"/>
            <a:ext cx="4556261" cy="17429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77694" y="785564"/>
            <a:ext cx="12304906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>
                <a:solidFill>
                  <a:srgbClr val="185B74"/>
                </a:solidFill>
                <a:latin typeface="Telegraf Bold"/>
              </a:rPr>
              <a:t>Workflow </a:t>
            </a:r>
            <a:r>
              <a:rPr lang="en-US" sz="6488" dirty="0" err="1">
                <a:solidFill>
                  <a:srgbClr val="185B74"/>
                </a:solidFill>
                <a:latin typeface="Telegraf Bold"/>
              </a:rPr>
              <a:t>Histotecnologia</a:t>
            </a:r>
            <a:endParaRPr lang="en-US" sz="6488" dirty="0">
              <a:solidFill>
                <a:srgbClr val="185B74"/>
              </a:solidFill>
              <a:latin typeface="Telegraf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364443" y="8497781"/>
            <a:ext cx="501755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2928" dirty="0">
                <a:solidFill>
                  <a:srgbClr val="185B74"/>
                </a:solidFill>
                <a:latin typeface="Telegraf Bold"/>
              </a:rPr>
              <a:t>MONTAGEM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89982" y="8537729"/>
            <a:ext cx="501755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2928" dirty="0">
                <a:solidFill>
                  <a:srgbClr val="185B74"/>
                </a:solidFill>
                <a:latin typeface="Telegraf Bold"/>
              </a:rPr>
              <a:t>COLORAÇÃO</a:t>
            </a:r>
          </a:p>
        </p:txBody>
      </p:sp>
      <p:sp>
        <p:nvSpPr>
          <p:cNvPr id="19" name="Seta de movimento para a direita 18"/>
          <p:cNvSpPr/>
          <p:nvPr/>
        </p:nvSpPr>
        <p:spPr>
          <a:xfrm rot="5400000">
            <a:off x="3546864" y="10017232"/>
            <a:ext cx="1861798" cy="565859"/>
          </a:xfrm>
          <a:prstGeom prst="stripedRightArrow">
            <a:avLst/>
          </a:prstGeom>
          <a:solidFill>
            <a:srgbClr val="185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Imagem 19" descr="Homem ao lado de uma janela&#10;&#10;Descrição gerada automaticamente com confiança média">
            <a:extLst>
              <a:ext uri="{FF2B5EF4-FFF2-40B4-BE49-F238E27FC236}">
                <a16:creationId xmlns:a16="http://schemas.microsoft.com/office/drawing/2014/main" id="{3316F7F8-1A90-CC3D-3601-0278D5BCC4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167803"/>
            <a:ext cx="8001000" cy="5072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m 20" descr="Uma imagem contendo no interior, mesa, quarto, em pé&#10;&#10;Descrição gerada automaticamente">
            <a:extLst>
              <a:ext uri="{FF2B5EF4-FFF2-40B4-BE49-F238E27FC236}">
                <a16:creationId xmlns:a16="http://schemas.microsoft.com/office/drawing/2014/main" id="{61728D59-EA8F-6556-64CA-DC595836A4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5"/>
          <a:stretch/>
        </p:blipFill>
        <p:spPr>
          <a:xfrm>
            <a:off x="1981200" y="3086102"/>
            <a:ext cx="5253959" cy="5154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12"/>
          <p:cNvSpPr txBox="1"/>
          <p:nvPr/>
        </p:nvSpPr>
        <p:spPr>
          <a:xfrm>
            <a:off x="6234081" y="1955085"/>
            <a:ext cx="853538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0"/>
              </a:lnSpc>
            </a:pPr>
            <a:r>
              <a:rPr lang="en-US" sz="4000" dirty="0">
                <a:solidFill>
                  <a:schemeClr val="bg1"/>
                </a:solidFill>
                <a:latin typeface="Telegraf Bold"/>
              </a:rPr>
              <a:t>2</a:t>
            </a:r>
          </a:p>
        </p:txBody>
      </p:sp>
      <p:sp>
        <p:nvSpPr>
          <p:cNvPr id="31" name="TextBox 15"/>
          <p:cNvSpPr txBox="1"/>
          <p:nvPr/>
        </p:nvSpPr>
        <p:spPr>
          <a:xfrm>
            <a:off x="7372425" y="2053027"/>
            <a:ext cx="5017557" cy="43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3400" dirty="0" err="1">
                <a:latin typeface="Telegraf Bold"/>
              </a:rPr>
              <a:t>Fase</a:t>
            </a:r>
            <a:r>
              <a:rPr lang="en-US" sz="3400" dirty="0">
                <a:solidFill>
                  <a:srgbClr val="185B74"/>
                </a:solidFill>
                <a:latin typeface="Telegraf Bold"/>
              </a:rPr>
              <a:t> </a:t>
            </a:r>
            <a:r>
              <a:rPr lang="en-US" sz="3400" dirty="0" err="1">
                <a:latin typeface="Telegraf Bold"/>
              </a:rPr>
              <a:t>Analítica</a:t>
            </a:r>
            <a:endParaRPr lang="en-US" sz="3400" dirty="0">
              <a:latin typeface="Telegraf Bold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917659" y="10040779"/>
            <a:ext cx="54723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i="1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Fotos: Cedidas pelo Centro Especializado em Histotecnologia.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242985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797</Words>
  <Application>Microsoft Office PowerPoint</Application>
  <PresentationFormat>Personalizar</PresentationFormat>
  <Paragraphs>253</Paragraphs>
  <Slides>37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2" baseType="lpstr">
      <vt:lpstr>Telegraf Bold</vt:lpstr>
      <vt:lpstr>Arial</vt:lpstr>
      <vt:lpstr>Telegraf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Slides Corporativo Minimalista Azul</dc:title>
  <dc:creator>Marcelo</dc:creator>
  <cp:lastModifiedBy>CN PRODUÇÕES</cp:lastModifiedBy>
  <cp:revision>40</cp:revision>
  <dcterms:created xsi:type="dcterms:W3CDTF">2006-08-16T00:00:00Z</dcterms:created>
  <dcterms:modified xsi:type="dcterms:W3CDTF">2024-05-31T12:08:33Z</dcterms:modified>
  <dc:identifier>DAGGcapwIoo</dc:identifier>
</cp:coreProperties>
</file>